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3883BD-3FE8-4935-9F92-C231224030D2}"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76579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883BD-3FE8-4935-9F92-C231224030D2}"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2534342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883BD-3FE8-4935-9F92-C231224030D2}"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3613808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883BD-3FE8-4935-9F92-C231224030D2}"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3277654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3883BD-3FE8-4935-9F92-C231224030D2}"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520936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3883BD-3FE8-4935-9F92-C231224030D2}"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293080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3883BD-3FE8-4935-9F92-C231224030D2}" type="datetimeFigureOut">
              <a:rPr lang="en-US" smtClean="0"/>
              <a:t>2/29/2024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3471474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3883BD-3FE8-4935-9F92-C231224030D2}" type="datetimeFigureOut">
              <a:rPr lang="en-US" smtClean="0"/>
              <a:t>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24922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3883BD-3FE8-4935-9F92-C231224030D2}" type="datetimeFigureOut">
              <a:rPr lang="en-US" smtClean="0"/>
              <a:t>2/29/2024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364420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3883BD-3FE8-4935-9F92-C231224030D2}"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1651891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3883BD-3FE8-4935-9F92-C231224030D2}"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B0B41-5542-4F93-80AE-73A826FC5199}" type="slidenum">
              <a:rPr lang="en-US" smtClean="0"/>
              <a:t>‹#›</a:t>
            </a:fld>
            <a:endParaRPr lang="en-US"/>
          </a:p>
        </p:txBody>
      </p:sp>
    </p:spTree>
    <p:extLst>
      <p:ext uri="{BB962C8B-B14F-4D97-AF65-F5344CB8AC3E}">
        <p14:creationId xmlns:p14="http://schemas.microsoft.com/office/powerpoint/2010/main" val="262308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3883BD-3FE8-4935-9F92-C231224030D2}" type="datetimeFigureOut">
              <a:rPr lang="en-US" smtClean="0"/>
              <a:t>2/29/2024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B0B41-5542-4F93-80AE-73A826FC5199}" type="slidenum">
              <a:rPr lang="en-US" smtClean="0"/>
              <a:t>‹#›</a:t>
            </a:fld>
            <a:endParaRPr lang="en-US"/>
          </a:p>
        </p:txBody>
      </p:sp>
    </p:spTree>
    <p:extLst>
      <p:ext uri="{BB962C8B-B14F-4D97-AF65-F5344CB8AC3E}">
        <p14:creationId xmlns:p14="http://schemas.microsoft.com/office/powerpoint/2010/main" val="2973101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22666"/>
          </a:xfrm>
        </p:spPr>
        <p:txBody>
          <a:bodyPr>
            <a:normAutofit fontScale="90000"/>
          </a:bodyPr>
          <a:lstStyle/>
          <a:p>
            <a:r>
              <a:rPr lang="en-US" dirty="0" smtClean="0"/>
              <a:t>Format of Consent Letter</a:t>
            </a:r>
            <a:endParaRPr lang="en-US" dirty="0"/>
          </a:p>
        </p:txBody>
      </p:sp>
      <p:sp>
        <p:nvSpPr>
          <p:cNvPr id="3" name="Content Placeholder 2"/>
          <p:cNvSpPr>
            <a:spLocks noGrp="1"/>
          </p:cNvSpPr>
          <p:nvPr>
            <p:ph idx="1"/>
          </p:nvPr>
        </p:nvSpPr>
        <p:spPr>
          <a:xfrm>
            <a:off x="838200" y="787792"/>
            <a:ext cx="10515600" cy="5389171"/>
          </a:xfrm>
        </p:spPr>
        <p:txBody>
          <a:bodyPr>
            <a:normAutofit fontScale="55000" lnSpcReduction="20000"/>
          </a:bodyPr>
          <a:lstStyle/>
          <a:p>
            <a:pPr marL="0" indent="0">
              <a:buNone/>
            </a:pPr>
            <a:r>
              <a:rPr lang="en-US" b="1" dirty="0" smtClean="0"/>
              <a:t>Consent Letter</a:t>
            </a:r>
            <a:endParaRPr lang="en-US" dirty="0" smtClean="0"/>
          </a:p>
          <a:p>
            <a:pPr marL="0" indent="0">
              <a:buNone/>
            </a:pPr>
            <a:r>
              <a:rPr lang="en-US" dirty="0" smtClean="0"/>
              <a:t>To</a:t>
            </a:r>
            <a:r>
              <a:rPr lang="en-US" dirty="0"/>
              <a:t>, </a:t>
            </a:r>
          </a:p>
          <a:p>
            <a:pPr marL="0" indent="0">
              <a:buNone/>
            </a:pPr>
            <a:r>
              <a:rPr lang="en-US" dirty="0" err="1"/>
              <a:t>Idarah</a:t>
            </a:r>
            <a:r>
              <a:rPr lang="en-US" dirty="0"/>
              <a:t> </a:t>
            </a:r>
            <a:r>
              <a:rPr lang="en-US" dirty="0" err="1"/>
              <a:t>Umoor</a:t>
            </a:r>
            <a:r>
              <a:rPr lang="en-US" dirty="0"/>
              <a:t> </a:t>
            </a:r>
            <a:r>
              <a:rPr lang="en-US" dirty="0" err="1"/>
              <a:t>Iqtesadiyah</a:t>
            </a:r>
            <a:endParaRPr lang="en-US" dirty="0"/>
          </a:p>
          <a:p>
            <a:pPr marL="0" indent="0">
              <a:buNone/>
            </a:pPr>
            <a:r>
              <a:rPr lang="en-US" dirty="0"/>
              <a:t>_____________(</a:t>
            </a:r>
            <a:r>
              <a:rPr lang="en-US" dirty="0" err="1"/>
              <a:t>Mauze</a:t>
            </a:r>
            <a:r>
              <a:rPr lang="en-US" dirty="0"/>
              <a:t> name).</a:t>
            </a:r>
          </a:p>
          <a:p>
            <a:pPr marL="0" indent="0">
              <a:buNone/>
            </a:pPr>
            <a:r>
              <a:rPr lang="en-US" dirty="0"/>
              <a:t> </a:t>
            </a:r>
          </a:p>
          <a:p>
            <a:pPr marL="0" indent="0">
              <a:buNone/>
            </a:pPr>
            <a:r>
              <a:rPr lang="en-US" b="1" dirty="0"/>
              <a:t>Subject: Consent to Provide Personal and Financial Data for TWT Project</a:t>
            </a:r>
            <a:endParaRPr lang="en-US" dirty="0"/>
          </a:p>
          <a:p>
            <a:pPr marL="0" indent="0">
              <a:buNone/>
            </a:pPr>
            <a:r>
              <a:rPr lang="en-US" dirty="0"/>
              <a:t> </a:t>
            </a:r>
          </a:p>
          <a:p>
            <a:pPr marL="0" indent="0">
              <a:buNone/>
            </a:pPr>
            <a:r>
              <a:rPr lang="en-US" dirty="0"/>
              <a:t>I, _________________, hereby consent on behalf of myself and my family to provide our personal and financial data for the TWT project conducted by </a:t>
            </a:r>
            <a:r>
              <a:rPr lang="en-US" dirty="0" err="1"/>
              <a:t>Idaarah</a:t>
            </a:r>
            <a:r>
              <a:rPr lang="en-US" dirty="0"/>
              <a:t> </a:t>
            </a:r>
            <a:r>
              <a:rPr lang="en-US" dirty="0" err="1"/>
              <a:t>Umoor</a:t>
            </a:r>
            <a:r>
              <a:rPr lang="en-US" dirty="0"/>
              <a:t> </a:t>
            </a:r>
            <a:r>
              <a:rPr lang="en-US" dirty="0" err="1"/>
              <a:t>Iqtesadiyah</a:t>
            </a:r>
            <a:r>
              <a:rPr lang="en-US" dirty="0"/>
              <a:t>.</a:t>
            </a:r>
          </a:p>
          <a:p>
            <a:pPr marL="0" indent="0">
              <a:buNone/>
            </a:pPr>
            <a:r>
              <a:rPr lang="en-US" dirty="0"/>
              <a:t>I acknowledge that our participation is voluntary, and we are aware that the </a:t>
            </a:r>
            <a:r>
              <a:rPr lang="en-US" dirty="0" err="1"/>
              <a:t>Idarah</a:t>
            </a:r>
            <a:r>
              <a:rPr lang="en-US" dirty="0"/>
              <a:t> will process the data for the betterment of our personal and business through the TWT project.</a:t>
            </a:r>
          </a:p>
          <a:p>
            <a:pPr marL="0" indent="0">
              <a:buNone/>
            </a:pPr>
            <a:r>
              <a:rPr lang="en-US" dirty="0"/>
              <a:t>Furthermore, I provide all rights to the </a:t>
            </a:r>
            <a:r>
              <a:rPr lang="en-US" dirty="0" err="1"/>
              <a:t>Idarah</a:t>
            </a:r>
            <a:r>
              <a:rPr lang="en-US" dirty="0"/>
              <a:t> to analyze and process the data as they deem necessary for the project.</a:t>
            </a:r>
          </a:p>
          <a:p>
            <a:pPr marL="0" indent="0">
              <a:buNone/>
            </a:pPr>
            <a:r>
              <a:rPr lang="en-US" dirty="0"/>
              <a:t>I understand that the data collected will be used solely for TWT project. My information will be treated confidentially and securely stored.</a:t>
            </a:r>
          </a:p>
          <a:p>
            <a:pPr marL="0" indent="0">
              <a:buNone/>
            </a:pPr>
            <a:r>
              <a:rPr lang="en-US" dirty="0"/>
              <a:t> </a:t>
            </a:r>
          </a:p>
          <a:p>
            <a:pPr marL="0" indent="0">
              <a:buNone/>
            </a:pPr>
            <a:r>
              <a:rPr lang="en-US" dirty="0"/>
              <a:t>Signature &amp; Full Name: _______________________________ </a:t>
            </a:r>
          </a:p>
          <a:p>
            <a:pPr marL="0" indent="0">
              <a:buNone/>
            </a:pPr>
            <a:r>
              <a:rPr lang="en-US" dirty="0"/>
              <a:t>Date: ___________________</a:t>
            </a:r>
          </a:p>
          <a:p>
            <a:pPr marL="0" indent="0">
              <a:buNone/>
            </a:pPr>
            <a:r>
              <a:rPr lang="en-US" dirty="0"/>
              <a:t> </a:t>
            </a:r>
          </a:p>
          <a:p>
            <a:pPr marL="0" indent="0">
              <a:buNone/>
            </a:pPr>
            <a:r>
              <a:rPr lang="en-US" dirty="0" err="1"/>
              <a:t>Shukran</a:t>
            </a:r>
            <a:endParaRPr lang="en-US" dirty="0"/>
          </a:p>
          <a:p>
            <a:endParaRPr lang="en-US" dirty="0"/>
          </a:p>
        </p:txBody>
      </p:sp>
    </p:spTree>
    <p:extLst>
      <p:ext uri="{BB962C8B-B14F-4D97-AF65-F5344CB8AC3E}">
        <p14:creationId xmlns:p14="http://schemas.microsoft.com/office/powerpoint/2010/main" val="2811178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Consent Letter</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a:t>Data protection laws have indeed strengthened worldwide in response to growing concerns about privacy </a:t>
            </a:r>
            <a:r>
              <a:rPr lang="en-US" dirty="0" smtClean="0"/>
              <a:t>breaches and </a:t>
            </a:r>
            <a:r>
              <a:rPr lang="en-US" dirty="0"/>
              <a:t>data </a:t>
            </a:r>
            <a:r>
              <a:rPr lang="en-US" dirty="0" smtClean="0"/>
              <a:t>misuse</a:t>
            </a:r>
          </a:p>
          <a:p>
            <a:r>
              <a:rPr lang="en-US" dirty="0" smtClean="0"/>
              <a:t>When </a:t>
            </a:r>
            <a:r>
              <a:rPr lang="en-US" dirty="0"/>
              <a:t>individuals give their consent, they are providing explicit permission for organizations to collect, process, and use their data for specific purposes. This ensures transparency and empowers individuals to make informed choices about how their data is utilized. </a:t>
            </a:r>
            <a:endParaRPr lang="en-US" dirty="0" smtClean="0"/>
          </a:p>
          <a:p>
            <a:r>
              <a:rPr lang="en-US" dirty="0" smtClean="0"/>
              <a:t>Without </a:t>
            </a:r>
            <a:r>
              <a:rPr lang="en-US" dirty="0"/>
              <a:t>consent, data collection becomes </a:t>
            </a:r>
            <a:r>
              <a:rPr lang="en-US" dirty="0" smtClean="0"/>
              <a:t>offensive </a:t>
            </a:r>
            <a:r>
              <a:rPr lang="en-US" dirty="0"/>
              <a:t>and can lead to breaches of privacy </a:t>
            </a:r>
            <a:r>
              <a:rPr lang="en-US" dirty="0" smtClean="0"/>
              <a:t>laws and </a:t>
            </a:r>
            <a:r>
              <a:rPr lang="en-US" dirty="0"/>
              <a:t>trust. By obtaining explicit consent, organizations demonstrate respect for individuals' privacy and establish a legal and ethical foundation for the handling of personal data</a:t>
            </a:r>
            <a:r>
              <a:rPr lang="en-US" dirty="0" smtClean="0"/>
              <a:t>.</a:t>
            </a:r>
          </a:p>
          <a:p>
            <a:r>
              <a:rPr lang="en-US" dirty="0" smtClean="0"/>
              <a:t> </a:t>
            </a:r>
            <a:r>
              <a:rPr lang="en-US" dirty="0"/>
              <a:t>Consent serves as a safeguard against unauthorized or unethical use of data, promoting accountability and building trust between </a:t>
            </a:r>
            <a:r>
              <a:rPr lang="en-US" dirty="0" err="1" smtClean="0"/>
              <a:t>Umoor</a:t>
            </a:r>
            <a:r>
              <a:rPr lang="en-US" dirty="0" smtClean="0"/>
              <a:t> </a:t>
            </a:r>
            <a:r>
              <a:rPr lang="en-US" dirty="0" err="1" smtClean="0"/>
              <a:t>Iqtesadiyah</a:t>
            </a:r>
            <a:r>
              <a:rPr lang="en-US" dirty="0" smtClean="0"/>
              <a:t> and </a:t>
            </a:r>
            <a:r>
              <a:rPr lang="en-US" dirty="0" err="1" smtClean="0"/>
              <a:t>Mumineen</a:t>
            </a:r>
            <a:r>
              <a:rPr lang="en-US" dirty="0" smtClean="0"/>
              <a:t>.</a:t>
            </a:r>
            <a:endParaRPr lang="en-US" dirty="0"/>
          </a:p>
        </p:txBody>
      </p:sp>
    </p:spTree>
    <p:extLst>
      <p:ext uri="{BB962C8B-B14F-4D97-AF65-F5344CB8AC3E}">
        <p14:creationId xmlns:p14="http://schemas.microsoft.com/office/powerpoint/2010/main" val="2806098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8854"/>
            <a:ext cx="10515600" cy="1590284"/>
          </a:xfrm>
        </p:spPr>
        <p:txBody>
          <a:bodyPr/>
          <a:lstStyle/>
          <a:p>
            <a:r>
              <a:rPr lang="en-US" dirty="0" smtClean="0"/>
              <a:t>Actions to be taken Care</a:t>
            </a:r>
            <a:endParaRPr lang="en-US" dirty="0"/>
          </a:p>
        </p:txBody>
      </p:sp>
      <p:sp>
        <p:nvSpPr>
          <p:cNvPr id="3" name="Content Placeholder 2"/>
          <p:cNvSpPr>
            <a:spLocks noGrp="1"/>
          </p:cNvSpPr>
          <p:nvPr>
            <p:ph idx="1"/>
          </p:nvPr>
        </p:nvSpPr>
        <p:spPr>
          <a:xfrm>
            <a:off x="838200" y="1899138"/>
            <a:ext cx="10515600" cy="4277825"/>
          </a:xfrm>
        </p:spPr>
        <p:txBody>
          <a:bodyPr/>
          <a:lstStyle/>
          <a:p>
            <a:r>
              <a:rPr lang="en-US" b="1" dirty="0"/>
              <a:t>Consent Form</a:t>
            </a:r>
            <a:r>
              <a:rPr lang="en-US" dirty="0"/>
              <a:t>: </a:t>
            </a:r>
            <a:r>
              <a:rPr lang="en-US" dirty="0" err="1"/>
              <a:t>Mumineen</a:t>
            </a:r>
            <a:r>
              <a:rPr lang="en-US" dirty="0"/>
              <a:t> must sign a consent form before any information is collected from them.</a:t>
            </a:r>
          </a:p>
          <a:p>
            <a:r>
              <a:rPr lang="en-US" b="1" dirty="0"/>
              <a:t>Advance Notice</a:t>
            </a:r>
            <a:r>
              <a:rPr lang="en-US" dirty="0"/>
              <a:t>: Give at least half an hour's notice before visiting a </a:t>
            </a:r>
            <a:r>
              <a:rPr lang="en-US" dirty="0" err="1"/>
              <a:t>Mumineen's</a:t>
            </a:r>
            <a:r>
              <a:rPr lang="en-US" dirty="0"/>
              <a:t> home or shop.</a:t>
            </a:r>
          </a:p>
          <a:p>
            <a:r>
              <a:rPr lang="en-US" b="1" dirty="0"/>
              <a:t>Respectful Interaction</a:t>
            </a:r>
            <a:r>
              <a:rPr lang="en-US" dirty="0"/>
              <a:t>: Information should never be obtained forcibly; always respect their privacy and autonomy.</a:t>
            </a:r>
          </a:p>
          <a:p>
            <a:r>
              <a:rPr lang="en-US" b="1" dirty="0"/>
              <a:t>Voluntary Participation</a:t>
            </a:r>
            <a:r>
              <a:rPr lang="en-US" dirty="0"/>
              <a:t>: Participation in data collection should be entirely voluntary, with </a:t>
            </a:r>
            <a:r>
              <a:rPr lang="en-US" dirty="0" err="1"/>
              <a:t>Mumineen</a:t>
            </a:r>
            <a:r>
              <a:rPr lang="en-US" dirty="0"/>
              <a:t> having the right to refuse or withdraw consent at any time.</a:t>
            </a:r>
          </a:p>
        </p:txBody>
      </p:sp>
    </p:spTree>
    <p:extLst>
      <p:ext uri="{BB962C8B-B14F-4D97-AF65-F5344CB8AC3E}">
        <p14:creationId xmlns:p14="http://schemas.microsoft.com/office/powerpoint/2010/main" val="1151137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231</Words>
  <Application>Microsoft Office PowerPoint</Application>
  <PresentationFormat>Widescreen</PresentationFormat>
  <Paragraphs>28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Format of Consent Letter</vt:lpstr>
      <vt:lpstr>Why Consent Letter</vt:lpstr>
      <vt:lpstr>Actions to be taken Care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 of Consent Letter</dc:title>
  <dc:creator>Rashida Modi</dc:creator>
  <cp:lastModifiedBy>Rashida Modi</cp:lastModifiedBy>
  <cp:revision>11</cp:revision>
  <dcterms:created xsi:type="dcterms:W3CDTF">2024-02-29T11:06:32Z</dcterms:created>
  <dcterms:modified xsi:type="dcterms:W3CDTF">2024-02-29T11:44:57Z</dcterms:modified>
</cp:coreProperties>
</file>