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260" r:id="rId2"/>
    <p:sldId id="296" r:id="rId3"/>
    <p:sldId id="294" r:id="rId4"/>
    <p:sldId id="297" r:id="rId5"/>
    <p:sldId id="298" r:id="rId6"/>
    <p:sldId id="299" r:id="rId7"/>
    <p:sldId id="300" r:id="rId8"/>
    <p:sldId id="303" r:id="rId9"/>
    <p:sldId id="301" r:id="rId10"/>
    <p:sldId id="302" r:id="rId11"/>
    <p:sldId id="304" r:id="rId12"/>
    <p:sldId id="305" r:id="rId13"/>
    <p:sldId id="293" r:id="rId14"/>
    <p:sldId id="29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izar Patanwala" initials="AP" lastIdx="2" clrIdx="0">
    <p:extLst>
      <p:ext uri="{19B8F6BF-5375-455C-9EA6-DF929625EA0E}">
        <p15:presenceInfo xmlns:p15="http://schemas.microsoft.com/office/powerpoint/2012/main" userId="11fee11caa7bee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2" autoAdjust="0"/>
    <p:restoredTop sz="92520" autoAdjust="0"/>
  </p:normalViewPr>
  <p:slideViewPr>
    <p:cSldViewPr snapToGrid="0">
      <p:cViewPr varScale="1">
        <p:scale>
          <a:sx n="58" d="100"/>
          <a:sy n="58" d="100"/>
        </p:scale>
        <p:origin x="11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B860B-3E88-41F5-970B-C45C98CA78FB}" type="datetimeFigureOut">
              <a:rPr lang="en-US" smtClean="0"/>
              <a:t>4/23/2020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8BAE3-4A3A-42DD-A120-DB94E8FEA941}" type="slidenum">
              <a:rPr lang="en-US" smtClean="0"/>
              <a:t>‹#›</a:t>
            </a:fld>
            <a:endParaRPr lang="en-US"/>
          </a:p>
        </p:txBody>
      </p:sp>
    </p:spTree>
    <p:extLst>
      <p:ext uri="{BB962C8B-B14F-4D97-AF65-F5344CB8AC3E}">
        <p14:creationId xmlns:p14="http://schemas.microsoft.com/office/powerpoint/2010/main" val="2344364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C8BAE3-4A3A-42DD-A120-DB94E8FEA941}" type="slidenum">
              <a:rPr lang="en-US" smtClean="0"/>
              <a:t>2</a:t>
            </a:fld>
            <a:endParaRPr lang="en-US"/>
          </a:p>
        </p:txBody>
      </p:sp>
    </p:spTree>
    <p:extLst>
      <p:ext uri="{BB962C8B-B14F-4D97-AF65-F5344CB8AC3E}">
        <p14:creationId xmlns:p14="http://schemas.microsoft.com/office/powerpoint/2010/main" val="127909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C8BAE3-4A3A-42DD-A120-DB94E8FEA941}" type="slidenum">
              <a:rPr lang="en-US" smtClean="0"/>
              <a:t>13</a:t>
            </a:fld>
            <a:endParaRPr lang="en-US"/>
          </a:p>
        </p:txBody>
      </p:sp>
    </p:spTree>
    <p:extLst>
      <p:ext uri="{BB962C8B-B14F-4D97-AF65-F5344CB8AC3E}">
        <p14:creationId xmlns:p14="http://schemas.microsoft.com/office/powerpoint/2010/main" val="1243134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C8BAE3-4A3A-42DD-A120-DB94E8FEA941}" type="slidenum">
              <a:rPr lang="en-US" smtClean="0"/>
              <a:t>14</a:t>
            </a:fld>
            <a:endParaRPr lang="en-US"/>
          </a:p>
        </p:txBody>
      </p:sp>
    </p:spTree>
    <p:extLst>
      <p:ext uri="{BB962C8B-B14F-4D97-AF65-F5344CB8AC3E}">
        <p14:creationId xmlns:p14="http://schemas.microsoft.com/office/powerpoint/2010/main" val="415247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C8BAE3-4A3A-42DD-A120-DB94E8FEA941}" type="slidenum">
              <a:rPr lang="en-US" smtClean="0"/>
              <a:t>3</a:t>
            </a:fld>
            <a:endParaRPr lang="en-US"/>
          </a:p>
        </p:txBody>
      </p:sp>
    </p:spTree>
    <p:extLst>
      <p:ext uri="{BB962C8B-B14F-4D97-AF65-F5344CB8AC3E}">
        <p14:creationId xmlns:p14="http://schemas.microsoft.com/office/powerpoint/2010/main" val="283788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C8BAE3-4A3A-42DD-A120-DB94E8FEA941}" type="slidenum">
              <a:rPr lang="en-US" smtClean="0"/>
              <a:t>4</a:t>
            </a:fld>
            <a:endParaRPr lang="en-US"/>
          </a:p>
        </p:txBody>
      </p:sp>
    </p:spTree>
    <p:extLst>
      <p:ext uri="{BB962C8B-B14F-4D97-AF65-F5344CB8AC3E}">
        <p14:creationId xmlns:p14="http://schemas.microsoft.com/office/powerpoint/2010/main" val="278448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C8BAE3-4A3A-42DD-A120-DB94E8FEA941}" type="slidenum">
              <a:rPr lang="en-US" smtClean="0"/>
              <a:t>5</a:t>
            </a:fld>
            <a:endParaRPr lang="en-US"/>
          </a:p>
        </p:txBody>
      </p:sp>
    </p:spTree>
    <p:extLst>
      <p:ext uri="{BB962C8B-B14F-4D97-AF65-F5344CB8AC3E}">
        <p14:creationId xmlns:p14="http://schemas.microsoft.com/office/powerpoint/2010/main" val="407297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C8BAE3-4A3A-42DD-A120-DB94E8FEA941}" type="slidenum">
              <a:rPr lang="en-US" smtClean="0"/>
              <a:t>6</a:t>
            </a:fld>
            <a:endParaRPr lang="en-US"/>
          </a:p>
        </p:txBody>
      </p:sp>
    </p:spTree>
    <p:extLst>
      <p:ext uri="{BB962C8B-B14F-4D97-AF65-F5344CB8AC3E}">
        <p14:creationId xmlns:p14="http://schemas.microsoft.com/office/powerpoint/2010/main" val="363410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C8BAE3-4A3A-42DD-A120-DB94E8FEA941}" type="slidenum">
              <a:rPr lang="en-US" smtClean="0"/>
              <a:t>9</a:t>
            </a:fld>
            <a:endParaRPr lang="en-US"/>
          </a:p>
        </p:txBody>
      </p:sp>
    </p:spTree>
    <p:extLst>
      <p:ext uri="{BB962C8B-B14F-4D97-AF65-F5344CB8AC3E}">
        <p14:creationId xmlns:p14="http://schemas.microsoft.com/office/powerpoint/2010/main" val="162776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C8BAE3-4A3A-42DD-A120-DB94E8FEA941}" type="slidenum">
              <a:rPr lang="en-US" smtClean="0"/>
              <a:t>10</a:t>
            </a:fld>
            <a:endParaRPr lang="en-US"/>
          </a:p>
        </p:txBody>
      </p:sp>
    </p:spTree>
    <p:extLst>
      <p:ext uri="{BB962C8B-B14F-4D97-AF65-F5344CB8AC3E}">
        <p14:creationId xmlns:p14="http://schemas.microsoft.com/office/powerpoint/2010/main" val="3844559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C8BAE3-4A3A-42DD-A120-DB94E8FEA941}" type="slidenum">
              <a:rPr lang="en-US" smtClean="0"/>
              <a:t>11</a:t>
            </a:fld>
            <a:endParaRPr lang="en-US"/>
          </a:p>
        </p:txBody>
      </p:sp>
    </p:spTree>
    <p:extLst>
      <p:ext uri="{BB962C8B-B14F-4D97-AF65-F5344CB8AC3E}">
        <p14:creationId xmlns:p14="http://schemas.microsoft.com/office/powerpoint/2010/main" val="89075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C8BAE3-4A3A-42DD-A120-DB94E8FEA941}" type="slidenum">
              <a:rPr lang="en-US" smtClean="0"/>
              <a:t>12</a:t>
            </a:fld>
            <a:endParaRPr lang="en-US"/>
          </a:p>
        </p:txBody>
      </p:sp>
    </p:spTree>
    <p:extLst>
      <p:ext uri="{BB962C8B-B14F-4D97-AF65-F5344CB8AC3E}">
        <p14:creationId xmlns:p14="http://schemas.microsoft.com/office/powerpoint/2010/main" val="120921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17481" y="2799585"/>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14494" y="4897342"/>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4E02075-4915-4798-A579-8952620565B6}" type="datetime1">
              <a:rPr lang="en-US" smtClean="0"/>
              <a:t>4/23/2020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sz="1600" b="1" baseline="0">
                <a:solidFill>
                  <a:srgbClr val="C00000"/>
                </a:solidFill>
              </a:defRPr>
            </a:lvl1pPr>
          </a:lstStyle>
          <a:p>
            <a:r>
              <a:rPr lang="en-US" dirty="0"/>
              <a:t>Marjaan</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3596D8B-0BE0-4415-A506-DCDDE975E6C0}" type="slidenum">
              <a:rPr lang="en-US" smtClean="0"/>
              <a:t>‹#›</a:t>
            </a:fld>
            <a:endParaRPr lang="en-US"/>
          </a:p>
        </p:txBody>
      </p:sp>
      <p:grpSp>
        <p:nvGrpSpPr>
          <p:cNvPr id="7" name="Group 6"/>
          <p:cNvGrpSpPr/>
          <p:nvPr/>
        </p:nvGrpSpPr>
        <p:grpSpPr>
          <a:xfrm>
            <a:off x="752859" y="2378635"/>
            <a:ext cx="9257730" cy="3715505"/>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439975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D24B73-6B08-4525-BD5E-4A49A4169B6B}" type="datetime1">
              <a:rPr lang="en-US" smtClean="0"/>
              <a:t>4/23/2020</a:t>
            </a:fld>
            <a:endParaRPr lang="en-US"/>
          </a:p>
        </p:txBody>
      </p:sp>
      <p:sp>
        <p:nvSpPr>
          <p:cNvPr id="5" name="Footer Placeholder 4"/>
          <p:cNvSpPr>
            <a:spLocks noGrp="1"/>
          </p:cNvSpPr>
          <p:nvPr>
            <p:ph type="ftr" sz="quarter" idx="11"/>
          </p:nvPr>
        </p:nvSpPr>
        <p:spPr/>
        <p:txBody>
          <a:bodyPr/>
          <a:lstStyle/>
          <a:p>
            <a:r>
              <a:rPr lang="en-US"/>
              <a:t>Marjaan</a:t>
            </a:r>
          </a:p>
        </p:txBody>
      </p:sp>
      <p:sp>
        <p:nvSpPr>
          <p:cNvPr id="6" name="Slide Number Placeholder 5"/>
          <p:cNvSpPr>
            <a:spLocks noGrp="1"/>
          </p:cNvSpPr>
          <p:nvPr>
            <p:ph type="sldNum" sz="quarter" idx="12"/>
          </p:nvPr>
        </p:nvSpPr>
        <p:spPr/>
        <p:txBody>
          <a:bodyPr/>
          <a:lstStyle/>
          <a:p>
            <a:fld id="{43596D8B-0BE0-4415-A506-DCDDE975E6C0}" type="slidenum">
              <a:rPr lang="en-US" smtClean="0"/>
              <a:t>‹#›</a:t>
            </a:fld>
            <a:endParaRPr lang="en-US"/>
          </a:p>
        </p:txBody>
      </p:sp>
    </p:spTree>
    <p:extLst>
      <p:ext uri="{BB962C8B-B14F-4D97-AF65-F5344CB8AC3E}">
        <p14:creationId xmlns:p14="http://schemas.microsoft.com/office/powerpoint/2010/main" val="390671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C2C14-29CF-4FC4-A396-6597D1FDF446}" type="datetime1">
              <a:rPr lang="en-US" smtClean="0"/>
              <a:t>4/23/2020</a:t>
            </a:fld>
            <a:endParaRPr lang="en-US"/>
          </a:p>
        </p:txBody>
      </p:sp>
      <p:sp>
        <p:nvSpPr>
          <p:cNvPr id="5" name="Footer Placeholder 4"/>
          <p:cNvSpPr>
            <a:spLocks noGrp="1"/>
          </p:cNvSpPr>
          <p:nvPr>
            <p:ph type="ftr" sz="quarter" idx="11"/>
          </p:nvPr>
        </p:nvSpPr>
        <p:spPr/>
        <p:txBody>
          <a:bodyPr/>
          <a:lstStyle/>
          <a:p>
            <a:r>
              <a:rPr lang="en-US"/>
              <a:t>Marjaan</a:t>
            </a:r>
          </a:p>
        </p:txBody>
      </p:sp>
      <p:sp>
        <p:nvSpPr>
          <p:cNvPr id="6" name="Slide Number Placeholder 5"/>
          <p:cNvSpPr>
            <a:spLocks noGrp="1"/>
          </p:cNvSpPr>
          <p:nvPr>
            <p:ph type="sldNum" sz="quarter" idx="12"/>
          </p:nvPr>
        </p:nvSpPr>
        <p:spPr/>
        <p:txBody>
          <a:bodyPr/>
          <a:lstStyle/>
          <a:p>
            <a:fld id="{43596D8B-0BE0-4415-A506-DCDDE975E6C0}" type="slidenum">
              <a:rPr lang="en-US" smtClean="0"/>
              <a:t>‹#›</a:t>
            </a:fld>
            <a:endParaRPr lang="en-US"/>
          </a:p>
        </p:txBody>
      </p:sp>
    </p:spTree>
    <p:extLst>
      <p:ext uri="{BB962C8B-B14F-4D97-AF65-F5344CB8AC3E}">
        <p14:creationId xmlns:p14="http://schemas.microsoft.com/office/powerpoint/2010/main" val="291856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6ECB9-2EE0-498B-8B86-A15D13D58AE6}" type="datetime1">
              <a:rPr lang="en-US" smtClean="0"/>
              <a:t>4/23/2020</a:t>
            </a:fld>
            <a:endParaRPr lang="en-US"/>
          </a:p>
        </p:txBody>
      </p:sp>
      <p:sp>
        <p:nvSpPr>
          <p:cNvPr id="5" name="Footer Placeholder 4"/>
          <p:cNvSpPr>
            <a:spLocks noGrp="1"/>
          </p:cNvSpPr>
          <p:nvPr>
            <p:ph type="ftr" sz="quarter" idx="11"/>
          </p:nvPr>
        </p:nvSpPr>
        <p:spPr/>
        <p:txBody>
          <a:bodyPr/>
          <a:lstStyle>
            <a:lvl1pPr algn="ctr">
              <a:defRPr sz="1600" b="1">
                <a:solidFill>
                  <a:srgbClr val="C00000"/>
                </a:solidFill>
              </a:defRPr>
            </a:lvl1pPr>
          </a:lstStyle>
          <a:p>
            <a:r>
              <a:rPr lang="en-US" dirty="0"/>
              <a:t>Marjaan</a:t>
            </a:r>
          </a:p>
        </p:txBody>
      </p:sp>
      <p:sp>
        <p:nvSpPr>
          <p:cNvPr id="6" name="Slide Number Placeholder 5"/>
          <p:cNvSpPr>
            <a:spLocks noGrp="1"/>
          </p:cNvSpPr>
          <p:nvPr>
            <p:ph type="sldNum" sz="quarter" idx="12"/>
          </p:nvPr>
        </p:nvSpPr>
        <p:spPr/>
        <p:txBody>
          <a:bodyPr/>
          <a:lstStyle/>
          <a:p>
            <a:fld id="{43596D8B-0BE0-4415-A506-DCDDE975E6C0}" type="slidenum">
              <a:rPr lang="en-US" smtClean="0"/>
              <a:t>‹#›</a:t>
            </a:fld>
            <a:endParaRPr lang="en-US"/>
          </a:p>
        </p:txBody>
      </p:sp>
      <p:pic>
        <p:nvPicPr>
          <p:cNvPr id="9" name="Picture 8">
            <a:extLst>
              <a:ext uri="{FF2B5EF4-FFF2-40B4-BE49-F238E27FC236}">
                <a16:creationId xmlns:a16="http://schemas.microsoft.com/office/drawing/2014/main" id="{02975683-480E-4D57-B5D6-DE71B76954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700" y="102443"/>
            <a:ext cx="901991" cy="1118626"/>
          </a:xfrm>
          <a:prstGeom prst="rect">
            <a:avLst/>
          </a:prstGeom>
        </p:spPr>
      </p:pic>
    </p:spTree>
    <p:extLst>
      <p:ext uri="{BB962C8B-B14F-4D97-AF65-F5344CB8AC3E}">
        <p14:creationId xmlns:p14="http://schemas.microsoft.com/office/powerpoint/2010/main" val="40253391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7472903" cy="2703113"/>
          </a:xfrm>
        </p:spPr>
        <p:txBody>
          <a:bodyPr anchor="b">
            <a:normAutofit/>
          </a:bodyPr>
          <a:lstStyle>
            <a:lvl1pPr algn="ct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7472903" cy="1083357"/>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38F443E-5267-428B-BF6E-511FFAFF38D7}" type="datetime1">
              <a:rPr lang="en-US" smtClean="0"/>
              <a:t>4/23/2020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sz="1400" b="0">
                <a:solidFill>
                  <a:srgbClr val="C00000"/>
                </a:solidFill>
              </a:defRPr>
            </a:lvl1pPr>
          </a:lstStyle>
          <a:p>
            <a:r>
              <a:rPr lang="en-US" dirty="0"/>
              <a:t>Marjaan</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3596D8B-0BE0-4415-A506-DCDDE975E6C0}" type="slidenum">
              <a:rPr lang="en-US" smtClean="0"/>
              <a:t>‹#›</a:t>
            </a:fld>
            <a:endParaRPr lang="en-US"/>
          </a:p>
        </p:txBody>
      </p:sp>
      <p:sp>
        <p:nvSpPr>
          <p:cNvPr id="7" name="Freeform 6" title="Crop Mark"/>
          <p:cNvSpPr/>
          <p:nvPr/>
        </p:nvSpPr>
        <p:spPr bwMode="auto">
          <a:xfrm>
            <a:off x="8151963" y="1685652"/>
            <a:ext cx="2545920" cy="41772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pic>
        <p:nvPicPr>
          <p:cNvPr id="10" name="Picture 9">
            <a:extLst>
              <a:ext uri="{FF2B5EF4-FFF2-40B4-BE49-F238E27FC236}">
                <a16:creationId xmlns:a16="http://schemas.microsoft.com/office/drawing/2014/main" id="{19D9FCED-E7CE-4124-817A-6A35E2F79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5458" y="0"/>
            <a:ext cx="1386542" cy="1821762"/>
          </a:xfrm>
          <a:prstGeom prst="rect">
            <a:avLst/>
          </a:prstGeom>
        </p:spPr>
      </p:pic>
    </p:spTree>
    <p:extLst>
      <p:ext uri="{BB962C8B-B14F-4D97-AF65-F5344CB8AC3E}">
        <p14:creationId xmlns:p14="http://schemas.microsoft.com/office/powerpoint/2010/main" val="3000277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0F10D0-7F14-4F28-B711-14DE133B8EE8}" type="datetime1">
              <a:rPr lang="en-US" smtClean="0"/>
              <a:t>4/23/2020</a:t>
            </a:fld>
            <a:endParaRPr lang="en-US"/>
          </a:p>
        </p:txBody>
      </p:sp>
      <p:sp>
        <p:nvSpPr>
          <p:cNvPr id="6" name="Footer Placeholder 5"/>
          <p:cNvSpPr>
            <a:spLocks noGrp="1"/>
          </p:cNvSpPr>
          <p:nvPr>
            <p:ph type="ftr" sz="quarter" idx="11"/>
          </p:nvPr>
        </p:nvSpPr>
        <p:spPr/>
        <p:txBody>
          <a:bodyPr/>
          <a:lstStyle>
            <a:lvl1pPr>
              <a:defRPr sz="1600"/>
            </a:lvl1pPr>
          </a:lstStyle>
          <a:p>
            <a:pPr algn="ctr"/>
            <a:r>
              <a:rPr lang="en-US" b="1" dirty="0">
                <a:solidFill>
                  <a:srgbClr val="C00000"/>
                </a:solidFill>
              </a:rPr>
              <a:t>Marjaan</a:t>
            </a:r>
          </a:p>
        </p:txBody>
      </p:sp>
      <p:sp>
        <p:nvSpPr>
          <p:cNvPr id="7" name="Slide Number Placeholder 6"/>
          <p:cNvSpPr>
            <a:spLocks noGrp="1"/>
          </p:cNvSpPr>
          <p:nvPr>
            <p:ph type="sldNum" sz="quarter" idx="12"/>
          </p:nvPr>
        </p:nvSpPr>
        <p:spPr/>
        <p:txBody>
          <a:bodyPr/>
          <a:lstStyle/>
          <a:p>
            <a:fld id="{43596D8B-0BE0-4415-A506-DCDDE975E6C0}" type="slidenum">
              <a:rPr lang="en-US" smtClean="0"/>
              <a:t>‹#›</a:t>
            </a:fld>
            <a:endParaRPr lang="en-US"/>
          </a:p>
        </p:txBody>
      </p:sp>
      <p:pic>
        <p:nvPicPr>
          <p:cNvPr id="8" name="Picture 7">
            <a:extLst>
              <a:ext uri="{FF2B5EF4-FFF2-40B4-BE49-F238E27FC236}">
                <a16:creationId xmlns:a16="http://schemas.microsoft.com/office/drawing/2014/main" id="{35665F42-F3D5-438D-A86E-E0A40E93E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5458" y="0"/>
            <a:ext cx="1386542" cy="1821762"/>
          </a:xfrm>
          <a:prstGeom prst="rect">
            <a:avLst/>
          </a:prstGeom>
        </p:spPr>
      </p:pic>
    </p:spTree>
    <p:extLst>
      <p:ext uri="{BB962C8B-B14F-4D97-AF65-F5344CB8AC3E}">
        <p14:creationId xmlns:p14="http://schemas.microsoft.com/office/powerpoint/2010/main" val="95280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00AD91-84A8-450B-A440-DF7B7E94DFB2}" type="datetime1">
              <a:rPr lang="en-US" smtClean="0"/>
              <a:t>4/23/2020</a:t>
            </a:fld>
            <a:endParaRPr lang="en-US"/>
          </a:p>
        </p:txBody>
      </p:sp>
      <p:sp>
        <p:nvSpPr>
          <p:cNvPr id="8" name="Footer Placeholder 7"/>
          <p:cNvSpPr>
            <a:spLocks noGrp="1"/>
          </p:cNvSpPr>
          <p:nvPr>
            <p:ph type="ftr" sz="quarter" idx="11"/>
          </p:nvPr>
        </p:nvSpPr>
        <p:spPr/>
        <p:txBody>
          <a:bodyPr/>
          <a:lstStyle>
            <a:lvl1pPr algn="ctr">
              <a:defRPr sz="1600" b="1">
                <a:solidFill>
                  <a:srgbClr val="C00000"/>
                </a:solidFill>
              </a:defRPr>
            </a:lvl1pPr>
          </a:lstStyle>
          <a:p>
            <a:r>
              <a:rPr lang="en-US"/>
              <a:t>Marjaan</a:t>
            </a:r>
            <a:endParaRPr lang="en-US" dirty="0"/>
          </a:p>
        </p:txBody>
      </p:sp>
      <p:sp>
        <p:nvSpPr>
          <p:cNvPr id="9" name="Slide Number Placeholder 8"/>
          <p:cNvSpPr>
            <a:spLocks noGrp="1"/>
          </p:cNvSpPr>
          <p:nvPr>
            <p:ph type="sldNum" sz="quarter" idx="12"/>
          </p:nvPr>
        </p:nvSpPr>
        <p:spPr/>
        <p:txBody>
          <a:bodyPr/>
          <a:lstStyle/>
          <a:p>
            <a:fld id="{43596D8B-0BE0-4415-A506-DCDDE975E6C0}" type="slidenum">
              <a:rPr lang="en-US" smtClean="0"/>
              <a:t>‹#›</a:t>
            </a:fld>
            <a:endParaRPr lang="en-US"/>
          </a:p>
        </p:txBody>
      </p:sp>
      <p:pic>
        <p:nvPicPr>
          <p:cNvPr id="10" name="Picture 9">
            <a:extLst>
              <a:ext uri="{FF2B5EF4-FFF2-40B4-BE49-F238E27FC236}">
                <a16:creationId xmlns:a16="http://schemas.microsoft.com/office/drawing/2014/main" id="{115586E3-408E-4908-B9EC-3D526EEF4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5458" y="0"/>
            <a:ext cx="1386542" cy="1821762"/>
          </a:xfrm>
          <a:prstGeom prst="rect">
            <a:avLst/>
          </a:prstGeom>
        </p:spPr>
      </p:pic>
    </p:spTree>
    <p:extLst>
      <p:ext uri="{BB962C8B-B14F-4D97-AF65-F5344CB8AC3E}">
        <p14:creationId xmlns:p14="http://schemas.microsoft.com/office/powerpoint/2010/main" val="224410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30C741-B957-49A0-B3F1-3E3653F1C152}" type="datetime1">
              <a:rPr lang="en-US" smtClean="0"/>
              <a:t>4/23/2020</a:t>
            </a:fld>
            <a:endParaRPr lang="en-US"/>
          </a:p>
        </p:txBody>
      </p:sp>
      <p:sp>
        <p:nvSpPr>
          <p:cNvPr id="4" name="Footer Placeholder 3"/>
          <p:cNvSpPr>
            <a:spLocks noGrp="1"/>
          </p:cNvSpPr>
          <p:nvPr>
            <p:ph type="ftr" sz="quarter" idx="11"/>
          </p:nvPr>
        </p:nvSpPr>
        <p:spPr/>
        <p:txBody>
          <a:bodyPr/>
          <a:lstStyle/>
          <a:p>
            <a:r>
              <a:rPr lang="en-US"/>
              <a:t>Marjaan</a:t>
            </a:r>
          </a:p>
        </p:txBody>
      </p:sp>
      <p:sp>
        <p:nvSpPr>
          <p:cNvPr id="5" name="Slide Number Placeholder 4"/>
          <p:cNvSpPr>
            <a:spLocks noGrp="1"/>
          </p:cNvSpPr>
          <p:nvPr>
            <p:ph type="sldNum" sz="quarter" idx="12"/>
          </p:nvPr>
        </p:nvSpPr>
        <p:spPr/>
        <p:txBody>
          <a:bodyPr/>
          <a:lstStyle/>
          <a:p>
            <a:fld id="{43596D8B-0BE0-4415-A506-DCDDE975E6C0}" type="slidenum">
              <a:rPr lang="en-US" smtClean="0"/>
              <a:t>‹#›</a:t>
            </a:fld>
            <a:endParaRPr lang="en-US"/>
          </a:p>
        </p:txBody>
      </p:sp>
    </p:spTree>
    <p:extLst>
      <p:ext uri="{BB962C8B-B14F-4D97-AF65-F5344CB8AC3E}">
        <p14:creationId xmlns:p14="http://schemas.microsoft.com/office/powerpoint/2010/main" val="183391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5D90C-7558-447D-B9FE-4451AD645468}" type="datetime1">
              <a:rPr lang="en-US" smtClean="0"/>
              <a:t>4/23/2020</a:t>
            </a:fld>
            <a:endParaRPr lang="en-US"/>
          </a:p>
        </p:txBody>
      </p:sp>
      <p:sp>
        <p:nvSpPr>
          <p:cNvPr id="3" name="Footer Placeholder 2"/>
          <p:cNvSpPr>
            <a:spLocks noGrp="1"/>
          </p:cNvSpPr>
          <p:nvPr>
            <p:ph type="ftr" sz="quarter" idx="11"/>
          </p:nvPr>
        </p:nvSpPr>
        <p:spPr/>
        <p:txBody>
          <a:bodyPr/>
          <a:lstStyle/>
          <a:p>
            <a:r>
              <a:rPr lang="en-US"/>
              <a:t>Marjaan</a:t>
            </a:r>
          </a:p>
        </p:txBody>
      </p:sp>
      <p:sp>
        <p:nvSpPr>
          <p:cNvPr id="4" name="Slide Number Placeholder 3"/>
          <p:cNvSpPr>
            <a:spLocks noGrp="1"/>
          </p:cNvSpPr>
          <p:nvPr>
            <p:ph type="sldNum" sz="quarter" idx="12"/>
          </p:nvPr>
        </p:nvSpPr>
        <p:spPr/>
        <p:txBody>
          <a:bodyPr/>
          <a:lstStyle/>
          <a:p>
            <a:fld id="{43596D8B-0BE0-4415-A506-DCDDE975E6C0}" type="slidenum">
              <a:rPr lang="en-US" smtClean="0"/>
              <a:t>‹#›</a:t>
            </a:fld>
            <a:endParaRPr lang="en-US"/>
          </a:p>
        </p:txBody>
      </p:sp>
    </p:spTree>
    <p:extLst>
      <p:ext uri="{BB962C8B-B14F-4D97-AF65-F5344CB8AC3E}">
        <p14:creationId xmlns:p14="http://schemas.microsoft.com/office/powerpoint/2010/main" val="331264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27054B5-A317-4D46-81DA-70CB8A663AB4}" type="datetime1">
              <a:rPr lang="en-US" smtClean="0"/>
              <a:t>4/23/2020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Marjaan</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3596D8B-0BE0-4415-A506-DCDDE975E6C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786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04D66EF-67C8-4E8B-A25C-42597C9FE293}" type="datetime1">
              <a:rPr lang="en-US" smtClean="0"/>
              <a:t>4/23/2020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Marjaan</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3596D8B-0BE0-4415-A506-DCDDE975E6C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961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1D7A21A-79F0-44CF-818F-25646C8BB327}" type="datetime1">
              <a:rPr lang="en-US" smtClean="0"/>
              <a:t>4/23/2020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Marjaan</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3596D8B-0BE0-4415-A506-DCDDE975E6C0}"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033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60" y="1"/>
            <a:ext cx="1854924" cy="2227622"/>
          </a:xfrm>
          <a:prstGeom prst="rect">
            <a:avLst/>
          </a:prstGeom>
        </p:spPr>
      </p:pic>
      <p:pic>
        <p:nvPicPr>
          <p:cNvPr id="6" name="Picture 5"/>
          <p:cNvPicPr/>
          <p:nvPr/>
        </p:nvPicPr>
        <p:blipFill>
          <a:blip r:embed="rId3"/>
          <a:stretch>
            <a:fillRect/>
          </a:stretch>
        </p:blipFill>
        <p:spPr>
          <a:xfrm>
            <a:off x="10196133" y="120410"/>
            <a:ext cx="1854924" cy="2107213"/>
          </a:xfrm>
          <a:prstGeom prst="rect">
            <a:avLst/>
          </a:prstGeom>
        </p:spPr>
      </p:pic>
      <p:sp>
        <p:nvSpPr>
          <p:cNvPr id="10" name="Title 1">
            <a:extLst>
              <a:ext uri="{FF2B5EF4-FFF2-40B4-BE49-F238E27FC236}">
                <a16:creationId xmlns:a16="http://schemas.microsoft.com/office/drawing/2014/main" id="{1B687CF7-E718-4248-B15F-87AEA4E5EE10}"/>
              </a:ext>
            </a:extLst>
          </p:cNvPr>
          <p:cNvSpPr>
            <a:spLocks noGrp="1"/>
          </p:cNvSpPr>
          <p:nvPr>
            <p:ph type="ctrTitle"/>
          </p:nvPr>
        </p:nvSpPr>
        <p:spPr>
          <a:xfrm>
            <a:off x="1179322" y="3246538"/>
            <a:ext cx="8361229" cy="2098226"/>
          </a:xfrm>
        </p:spPr>
        <p:txBody>
          <a:bodyPr/>
          <a:lstStyle/>
          <a:p>
            <a:r>
              <a:rPr lang="en-US" sz="8800" b="1" dirty="0">
                <a:solidFill>
                  <a:schemeClr val="accent2">
                    <a:lumMod val="75000"/>
                  </a:schemeClr>
                </a:solidFill>
              </a:rPr>
              <a:t>Household budget</a:t>
            </a:r>
          </a:p>
        </p:txBody>
      </p:sp>
    </p:spTree>
    <p:extLst>
      <p:ext uri="{BB962C8B-B14F-4D97-AF65-F5344CB8AC3E}">
        <p14:creationId xmlns:p14="http://schemas.microsoft.com/office/powerpoint/2010/main" val="3974019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C1BB-0133-4930-92DE-A3CDFA207FA1}"/>
              </a:ext>
            </a:extLst>
          </p:cNvPr>
          <p:cNvSpPr>
            <a:spLocks noGrp="1"/>
          </p:cNvSpPr>
          <p:nvPr>
            <p:ph type="title"/>
          </p:nvPr>
        </p:nvSpPr>
        <p:spPr>
          <a:xfrm>
            <a:off x="1076325" y="174789"/>
            <a:ext cx="9601200" cy="1485900"/>
          </a:xfrm>
        </p:spPr>
        <p:txBody>
          <a:bodyPr>
            <a:normAutofit/>
          </a:bodyPr>
          <a:lstStyle/>
          <a:p>
            <a:r>
              <a:rPr lang="en-US" b="1" dirty="0"/>
              <a:t>Budgeting for Expenses (contd..)</a:t>
            </a:r>
            <a:endParaRPr lang="en-US" dirty="0"/>
          </a:p>
        </p:txBody>
      </p:sp>
      <p:sp>
        <p:nvSpPr>
          <p:cNvPr id="5" name="Slide Number Placeholder 4">
            <a:extLst>
              <a:ext uri="{FF2B5EF4-FFF2-40B4-BE49-F238E27FC236}">
                <a16:creationId xmlns:a16="http://schemas.microsoft.com/office/drawing/2014/main" id="{FD782971-6897-46F4-8202-C972F87E44CF}"/>
              </a:ext>
            </a:extLst>
          </p:cNvPr>
          <p:cNvSpPr>
            <a:spLocks noGrp="1"/>
          </p:cNvSpPr>
          <p:nvPr>
            <p:ph type="sldNum" sz="quarter" idx="12"/>
          </p:nvPr>
        </p:nvSpPr>
        <p:spPr/>
        <p:txBody>
          <a:bodyPr/>
          <a:lstStyle/>
          <a:p>
            <a:fld id="{43596D8B-0BE0-4415-A506-DCDDE975E6C0}" type="slidenum">
              <a:rPr lang="en-US" smtClean="0"/>
              <a:t>10</a:t>
            </a:fld>
            <a:endParaRPr lang="en-US"/>
          </a:p>
        </p:txBody>
      </p:sp>
      <p:pic>
        <p:nvPicPr>
          <p:cNvPr id="4" name="Picture 3">
            <a:extLst>
              <a:ext uri="{FF2B5EF4-FFF2-40B4-BE49-F238E27FC236}">
                <a16:creationId xmlns:a16="http://schemas.microsoft.com/office/drawing/2014/main" id="{C5B3ED05-602F-4816-8388-5DC19AC533CB}"/>
              </a:ext>
            </a:extLst>
          </p:cNvPr>
          <p:cNvPicPr>
            <a:picLocks noChangeAspect="1"/>
          </p:cNvPicPr>
          <p:nvPr/>
        </p:nvPicPr>
        <p:blipFill>
          <a:blip r:embed="rId3"/>
          <a:stretch>
            <a:fillRect/>
          </a:stretch>
        </p:blipFill>
        <p:spPr>
          <a:xfrm>
            <a:off x="786810" y="2104436"/>
            <a:ext cx="10962167" cy="4167626"/>
          </a:xfrm>
          <a:prstGeom prst="rect">
            <a:avLst/>
          </a:prstGeom>
        </p:spPr>
      </p:pic>
    </p:spTree>
    <p:extLst>
      <p:ext uri="{BB962C8B-B14F-4D97-AF65-F5344CB8AC3E}">
        <p14:creationId xmlns:p14="http://schemas.microsoft.com/office/powerpoint/2010/main" val="64821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C1BB-0133-4930-92DE-A3CDFA207FA1}"/>
              </a:ext>
            </a:extLst>
          </p:cNvPr>
          <p:cNvSpPr>
            <a:spLocks noGrp="1"/>
          </p:cNvSpPr>
          <p:nvPr>
            <p:ph type="title"/>
          </p:nvPr>
        </p:nvSpPr>
        <p:spPr>
          <a:xfrm>
            <a:off x="1076325" y="174789"/>
            <a:ext cx="9601200" cy="1485900"/>
          </a:xfrm>
        </p:spPr>
        <p:txBody>
          <a:bodyPr>
            <a:normAutofit/>
          </a:bodyPr>
          <a:lstStyle/>
          <a:p>
            <a:r>
              <a:rPr lang="en-US" b="1" dirty="0"/>
              <a:t>Tracking the Budget</a:t>
            </a:r>
            <a:endParaRPr lang="en-US" dirty="0"/>
          </a:p>
        </p:txBody>
      </p:sp>
      <p:sp>
        <p:nvSpPr>
          <p:cNvPr id="5" name="Slide Number Placeholder 4">
            <a:extLst>
              <a:ext uri="{FF2B5EF4-FFF2-40B4-BE49-F238E27FC236}">
                <a16:creationId xmlns:a16="http://schemas.microsoft.com/office/drawing/2014/main" id="{FD782971-6897-46F4-8202-C972F87E44CF}"/>
              </a:ext>
            </a:extLst>
          </p:cNvPr>
          <p:cNvSpPr>
            <a:spLocks noGrp="1"/>
          </p:cNvSpPr>
          <p:nvPr>
            <p:ph type="sldNum" sz="quarter" idx="12"/>
          </p:nvPr>
        </p:nvSpPr>
        <p:spPr/>
        <p:txBody>
          <a:bodyPr/>
          <a:lstStyle/>
          <a:p>
            <a:fld id="{43596D8B-0BE0-4415-A506-DCDDE975E6C0}" type="slidenum">
              <a:rPr lang="en-US" smtClean="0"/>
              <a:t>11</a:t>
            </a:fld>
            <a:endParaRPr lang="en-US"/>
          </a:p>
        </p:txBody>
      </p:sp>
      <p:sp>
        <p:nvSpPr>
          <p:cNvPr id="6" name="Content Placeholder 2">
            <a:extLst>
              <a:ext uri="{FF2B5EF4-FFF2-40B4-BE49-F238E27FC236}">
                <a16:creationId xmlns:a16="http://schemas.microsoft.com/office/drawing/2014/main" id="{C55DCAB4-9563-4A0B-BB94-3F8937CAED9C}"/>
              </a:ext>
            </a:extLst>
          </p:cNvPr>
          <p:cNvSpPr>
            <a:spLocks noGrp="1"/>
          </p:cNvSpPr>
          <p:nvPr>
            <p:ph idx="1"/>
          </p:nvPr>
        </p:nvSpPr>
        <p:spPr>
          <a:xfrm>
            <a:off x="1001897" y="1429520"/>
            <a:ext cx="9601200" cy="5428480"/>
          </a:xfrm>
        </p:spPr>
        <p:txBody>
          <a:bodyPr>
            <a:noAutofit/>
          </a:bodyPr>
          <a:lstStyle/>
          <a:p>
            <a:r>
              <a:rPr lang="en-US" sz="2650" dirty="0"/>
              <a:t>Once the budget is balanced, save it in a computer file or in a book. </a:t>
            </a:r>
          </a:p>
          <a:p>
            <a:r>
              <a:rPr lang="en-US" sz="2650" dirty="0"/>
              <a:t>Start tracking actual expenses against the budget.</a:t>
            </a:r>
          </a:p>
          <a:p>
            <a:pPr lvl="1"/>
            <a:r>
              <a:rPr lang="en-US" sz="2650" dirty="0"/>
              <a:t>Ensure each expense in backed up by a receipt/invoice etc.</a:t>
            </a:r>
          </a:p>
          <a:p>
            <a:pPr lvl="1"/>
            <a:r>
              <a:rPr lang="en-US" sz="2650" dirty="0"/>
              <a:t>If there are expenses which are in the nature of future provision, enter the amount in the respective category and set aside equivalent cash. E.g. provision for </a:t>
            </a:r>
            <a:r>
              <a:rPr lang="en-US" sz="2650" dirty="0" err="1"/>
              <a:t>Wajebaat</a:t>
            </a:r>
            <a:r>
              <a:rPr lang="en-US" sz="2650" dirty="0"/>
              <a:t>, </a:t>
            </a:r>
            <a:r>
              <a:rPr lang="en-US" sz="2650" dirty="0" err="1"/>
              <a:t>Ziyarat</a:t>
            </a:r>
            <a:r>
              <a:rPr lang="en-US" sz="2650" dirty="0"/>
              <a:t> etc.</a:t>
            </a:r>
          </a:p>
          <a:p>
            <a:pPr lvl="1"/>
            <a:r>
              <a:rPr lang="en-US" sz="2650" dirty="0"/>
              <a:t>Enter the actual expense under the same category where it is budgeted.</a:t>
            </a:r>
          </a:p>
          <a:p>
            <a:r>
              <a:rPr lang="en-US" sz="2650" dirty="0"/>
              <a:t>If the monthly actual expenditure is more than the monthly budget, make sure that future months’ budget is reduced so that overall budget for the year remains the same.</a:t>
            </a:r>
          </a:p>
        </p:txBody>
      </p:sp>
    </p:spTree>
    <p:extLst>
      <p:ext uri="{BB962C8B-B14F-4D97-AF65-F5344CB8AC3E}">
        <p14:creationId xmlns:p14="http://schemas.microsoft.com/office/powerpoint/2010/main" val="149447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C1BB-0133-4930-92DE-A3CDFA207FA1}"/>
              </a:ext>
            </a:extLst>
          </p:cNvPr>
          <p:cNvSpPr>
            <a:spLocks noGrp="1"/>
          </p:cNvSpPr>
          <p:nvPr>
            <p:ph type="title"/>
          </p:nvPr>
        </p:nvSpPr>
        <p:spPr>
          <a:xfrm>
            <a:off x="1076325" y="174789"/>
            <a:ext cx="9601200" cy="1485900"/>
          </a:xfrm>
        </p:spPr>
        <p:txBody>
          <a:bodyPr>
            <a:normAutofit/>
          </a:bodyPr>
          <a:lstStyle/>
          <a:p>
            <a:r>
              <a:rPr lang="en-US" b="1" dirty="0"/>
              <a:t>Things to Remember </a:t>
            </a:r>
            <a:endParaRPr lang="en-US" dirty="0"/>
          </a:p>
        </p:txBody>
      </p:sp>
      <p:sp>
        <p:nvSpPr>
          <p:cNvPr id="5" name="Slide Number Placeholder 4">
            <a:extLst>
              <a:ext uri="{FF2B5EF4-FFF2-40B4-BE49-F238E27FC236}">
                <a16:creationId xmlns:a16="http://schemas.microsoft.com/office/drawing/2014/main" id="{FD782971-6897-46F4-8202-C972F87E44CF}"/>
              </a:ext>
            </a:extLst>
          </p:cNvPr>
          <p:cNvSpPr>
            <a:spLocks noGrp="1"/>
          </p:cNvSpPr>
          <p:nvPr>
            <p:ph type="sldNum" sz="quarter" idx="12"/>
          </p:nvPr>
        </p:nvSpPr>
        <p:spPr/>
        <p:txBody>
          <a:bodyPr/>
          <a:lstStyle/>
          <a:p>
            <a:fld id="{43596D8B-0BE0-4415-A506-DCDDE975E6C0}" type="slidenum">
              <a:rPr lang="en-US" smtClean="0"/>
              <a:t>12</a:t>
            </a:fld>
            <a:endParaRPr lang="en-US"/>
          </a:p>
        </p:txBody>
      </p:sp>
      <p:sp>
        <p:nvSpPr>
          <p:cNvPr id="6" name="Content Placeholder 2">
            <a:extLst>
              <a:ext uri="{FF2B5EF4-FFF2-40B4-BE49-F238E27FC236}">
                <a16:creationId xmlns:a16="http://schemas.microsoft.com/office/drawing/2014/main" id="{C55DCAB4-9563-4A0B-BB94-3F8937CAED9C}"/>
              </a:ext>
            </a:extLst>
          </p:cNvPr>
          <p:cNvSpPr>
            <a:spLocks noGrp="1"/>
          </p:cNvSpPr>
          <p:nvPr>
            <p:ph idx="1"/>
          </p:nvPr>
        </p:nvSpPr>
        <p:spPr>
          <a:xfrm>
            <a:off x="991264" y="1227213"/>
            <a:ext cx="9601200" cy="5428480"/>
          </a:xfrm>
        </p:spPr>
        <p:txBody>
          <a:bodyPr>
            <a:noAutofit/>
          </a:bodyPr>
          <a:lstStyle/>
          <a:p>
            <a:r>
              <a:rPr lang="en-US" sz="2200" b="1" dirty="0"/>
              <a:t>Inflation</a:t>
            </a:r>
          </a:p>
          <a:p>
            <a:pPr lvl="1"/>
            <a:r>
              <a:rPr lang="en-US" sz="2200" dirty="0"/>
              <a:t>Inflation is increase in prices of commodities and other consumable items. Generally the prices go up by 10% every year. So, it would be wise to budget a 10% increase in next year’s budget compared to last year for food and utilities.</a:t>
            </a:r>
          </a:p>
          <a:p>
            <a:r>
              <a:rPr lang="en-US" sz="2200" b="1" dirty="0"/>
              <a:t>Continuously review the budget</a:t>
            </a:r>
          </a:p>
          <a:p>
            <a:pPr lvl="1"/>
            <a:r>
              <a:rPr lang="en-US" sz="2200" dirty="0"/>
              <a:t>The budget and actual expenditure should be reviewed every month to make sure that expenses are happening as per budget.</a:t>
            </a:r>
          </a:p>
          <a:p>
            <a:pPr lvl="1"/>
            <a:r>
              <a:rPr lang="en-US" sz="2200" dirty="0"/>
              <a:t>Keep prioritizing expenses every month to identify any unnecessary expense. </a:t>
            </a:r>
          </a:p>
          <a:p>
            <a:r>
              <a:rPr lang="en-US" sz="2200" b="1" dirty="0"/>
              <a:t>Avoid borrowing as far as possible</a:t>
            </a:r>
          </a:p>
          <a:p>
            <a:pPr lvl="1"/>
            <a:r>
              <a:rPr lang="en-US" sz="2200" dirty="0"/>
              <a:t>Every </a:t>
            </a:r>
            <a:r>
              <a:rPr lang="en-US" sz="2200" dirty="0" err="1"/>
              <a:t>mumin</a:t>
            </a:r>
            <a:r>
              <a:rPr lang="en-US" sz="2200" dirty="0"/>
              <a:t> should try to stay within his </a:t>
            </a:r>
            <a:r>
              <a:rPr lang="en-US" sz="2200"/>
              <a:t>means.</a:t>
            </a:r>
            <a:endParaRPr lang="en-US" sz="2200" dirty="0"/>
          </a:p>
        </p:txBody>
      </p:sp>
    </p:spTree>
    <p:extLst>
      <p:ext uri="{BB962C8B-B14F-4D97-AF65-F5344CB8AC3E}">
        <p14:creationId xmlns:p14="http://schemas.microsoft.com/office/powerpoint/2010/main" val="2975916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C1BB-0133-4930-92DE-A3CDFA207FA1}"/>
              </a:ext>
            </a:extLst>
          </p:cNvPr>
          <p:cNvSpPr>
            <a:spLocks noGrp="1"/>
          </p:cNvSpPr>
          <p:nvPr>
            <p:ph type="title"/>
          </p:nvPr>
        </p:nvSpPr>
        <p:spPr>
          <a:xfrm>
            <a:off x="1076325" y="174789"/>
            <a:ext cx="9601200" cy="1485900"/>
          </a:xfrm>
        </p:spPr>
        <p:txBody>
          <a:bodyPr>
            <a:normAutofit/>
          </a:bodyPr>
          <a:lstStyle/>
          <a:p>
            <a:r>
              <a:rPr lang="en-US" b="1" dirty="0"/>
              <a:t>Barriers to Family Budgeting</a:t>
            </a:r>
            <a:endParaRPr lang="en-US" dirty="0"/>
          </a:p>
        </p:txBody>
      </p:sp>
      <p:sp>
        <p:nvSpPr>
          <p:cNvPr id="5" name="Slide Number Placeholder 4">
            <a:extLst>
              <a:ext uri="{FF2B5EF4-FFF2-40B4-BE49-F238E27FC236}">
                <a16:creationId xmlns:a16="http://schemas.microsoft.com/office/drawing/2014/main" id="{FD782971-6897-46F4-8202-C972F87E44CF}"/>
              </a:ext>
            </a:extLst>
          </p:cNvPr>
          <p:cNvSpPr>
            <a:spLocks noGrp="1"/>
          </p:cNvSpPr>
          <p:nvPr>
            <p:ph type="sldNum" sz="quarter" idx="12"/>
          </p:nvPr>
        </p:nvSpPr>
        <p:spPr/>
        <p:txBody>
          <a:bodyPr/>
          <a:lstStyle/>
          <a:p>
            <a:fld id="{43596D8B-0BE0-4415-A506-DCDDE975E6C0}" type="slidenum">
              <a:rPr lang="en-US" smtClean="0"/>
              <a:t>13</a:t>
            </a:fld>
            <a:endParaRPr lang="en-US"/>
          </a:p>
        </p:txBody>
      </p:sp>
      <p:sp>
        <p:nvSpPr>
          <p:cNvPr id="3" name="Rectangle 2">
            <a:extLst>
              <a:ext uri="{FF2B5EF4-FFF2-40B4-BE49-F238E27FC236}">
                <a16:creationId xmlns:a16="http://schemas.microsoft.com/office/drawing/2014/main" id="{A6611F91-6B29-4421-B205-E9E6A7669130}"/>
              </a:ext>
            </a:extLst>
          </p:cNvPr>
          <p:cNvSpPr/>
          <p:nvPr/>
        </p:nvSpPr>
        <p:spPr>
          <a:xfrm>
            <a:off x="1076325" y="1424383"/>
            <a:ext cx="9174822" cy="4033155"/>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US" sz="3600" dirty="0">
                <a:solidFill>
                  <a:schemeClr val="tx2"/>
                </a:solidFill>
                <a:latin typeface="Calibri" panose="020F0502020204030204" pitchFamily="34" charset="0"/>
                <a:cs typeface="Arial" panose="020B0604020202020204" pitchFamily="34" charset="0"/>
              </a:rPr>
              <a:t>Finance is generally a sensitive topic for a joint family.</a:t>
            </a:r>
          </a:p>
          <a:p>
            <a:pPr marL="285750" indent="-285750" algn="just">
              <a:lnSpc>
                <a:spcPct val="107000"/>
              </a:lnSpc>
              <a:spcAft>
                <a:spcPts val="800"/>
              </a:spcAft>
              <a:buFont typeface="Arial" panose="020B0604020202020204" pitchFamily="34" charset="0"/>
              <a:buChar char="•"/>
            </a:pPr>
            <a:r>
              <a:rPr lang="en-US" sz="3600" dirty="0">
                <a:solidFill>
                  <a:schemeClr val="tx2"/>
                </a:solidFill>
                <a:latin typeface="Calibri" panose="020F0502020204030204" pitchFamily="34" charset="0"/>
                <a:cs typeface="Arial" panose="020B0604020202020204" pitchFamily="34" charset="0"/>
              </a:rPr>
              <a:t>Family members may not be fully transparent.</a:t>
            </a:r>
          </a:p>
          <a:p>
            <a:pPr marL="285750" indent="-285750" algn="just">
              <a:lnSpc>
                <a:spcPct val="107000"/>
              </a:lnSpc>
              <a:spcAft>
                <a:spcPts val="800"/>
              </a:spcAft>
              <a:buFont typeface="Arial" panose="020B0604020202020204" pitchFamily="34" charset="0"/>
              <a:buChar char="•"/>
            </a:pPr>
            <a:r>
              <a:rPr lang="en-US" sz="3600" dirty="0">
                <a:solidFill>
                  <a:schemeClr val="tx2"/>
                </a:solidFill>
                <a:latin typeface="Calibri" panose="020F0502020204030204" pitchFamily="34" charset="0"/>
                <a:cs typeface="Arial" panose="020B0604020202020204" pitchFamily="34" charset="0"/>
              </a:rPr>
              <a:t>Everyone wants his needs to be prioritized.</a:t>
            </a:r>
          </a:p>
          <a:p>
            <a:pPr marL="285750" indent="-285750" algn="just">
              <a:lnSpc>
                <a:spcPct val="107000"/>
              </a:lnSpc>
              <a:spcAft>
                <a:spcPts val="800"/>
              </a:spcAft>
              <a:buFont typeface="Arial" panose="020B0604020202020204" pitchFamily="34" charset="0"/>
              <a:buChar char="•"/>
            </a:pPr>
            <a:r>
              <a:rPr lang="en-US" sz="3600" dirty="0">
                <a:solidFill>
                  <a:schemeClr val="tx2"/>
                </a:solidFill>
                <a:latin typeface="Calibri" panose="020F0502020204030204" pitchFamily="34" charset="0"/>
                <a:cs typeface="Arial" panose="020B0604020202020204" pitchFamily="34" charset="0"/>
              </a:rPr>
              <a:t>Saving is someone else’s problem.</a:t>
            </a:r>
          </a:p>
          <a:p>
            <a:pPr marL="285750" indent="-285750" algn="just">
              <a:lnSpc>
                <a:spcPct val="107000"/>
              </a:lnSpc>
              <a:spcAft>
                <a:spcPts val="800"/>
              </a:spcAft>
              <a:buFont typeface="Arial" panose="020B0604020202020204" pitchFamily="34" charset="0"/>
              <a:buChar char="•"/>
            </a:pPr>
            <a:r>
              <a:rPr lang="en-US" sz="3600" dirty="0">
                <a:solidFill>
                  <a:schemeClr val="tx2"/>
                </a:solidFill>
                <a:latin typeface="Calibri" panose="020F0502020204030204" pitchFamily="34" charset="0"/>
                <a:cs typeface="Arial" panose="020B0604020202020204" pitchFamily="34" charset="0"/>
              </a:rPr>
              <a:t>Future is too far. </a:t>
            </a:r>
            <a:r>
              <a:rPr lang="en-US" sz="3600" dirty="0" err="1">
                <a:solidFill>
                  <a:schemeClr val="tx2"/>
                </a:solidFill>
                <a:latin typeface="Calibri" panose="020F0502020204030204" pitchFamily="34" charset="0"/>
                <a:cs typeface="Arial" panose="020B0604020202020204" pitchFamily="34" charset="0"/>
              </a:rPr>
              <a:t>Bukra</a:t>
            </a:r>
            <a:r>
              <a:rPr lang="en-US" sz="3600" dirty="0">
                <a:solidFill>
                  <a:schemeClr val="tx2"/>
                </a:solidFill>
                <a:latin typeface="Calibri" panose="020F0502020204030204" pitchFamily="34" charset="0"/>
                <a:cs typeface="Arial" panose="020B0604020202020204" pitchFamily="34" charset="0"/>
              </a:rPr>
              <a:t> </a:t>
            </a:r>
            <a:r>
              <a:rPr lang="en-US" sz="3600" dirty="0" err="1">
                <a:solidFill>
                  <a:schemeClr val="tx2"/>
                </a:solidFill>
                <a:latin typeface="Calibri" panose="020F0502020204030204" pitchFamily="34" charset="0"/>
                <a:cs typeface="Arial" panose="020B0604020202020204" pitchFamily="34" charset="0"/>
              </a:rPr>
              <a:t>Allallah</a:t>
            </a:r>
            <a:r>
              <a:rPr lang="en-US" sz="3600" dirty="0">
                <a:solidFill>
                  <a:schemeClr val="tx2"/>
                </a:solidFill>
                <a:latin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46805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782971-6897-46F4-8202-C972F87E44CF}"/>
              </a:ext>
            </a:extLst>
          </p:cNvPr>
          <p:cNvSpPr>
            <a:spLocks noGrp="1"/>
          </p:cNvSpPr>
          <p:nvPr>
            <p:ph type="sldNum" sz="quarter" idx="12"/>
          </p:nvPr>
        </p:nvSpPr>
        <p:spPr/>
        <p:txBody>
          <a:bodyPr/>
          <a:lstStyle/>
          <a:p>
            <a:fld id="{43596D8B-0BE0-4415-A506-DCDDE975E6C0}" type="slidenum">
              <a:rPr lang="en-US" smtClean="0"/>
              <a:t>14</a:t>
            </a:fld>
            <a:endParaRPr lang="en-US"/>
          </a:p>
        </p:txBody>
      </p:sp>
      <p:sp>
        <p:nvSpPr>
          <p:cNvPr id="4" name="Content Placeholder 2">
            <a:extLst>
              <a:ext uri="{FF2B5EF4-FFF2-40B4-BE49-F238E27FC236}">
                <a16:creationId xmlns:a16="http://schemas.microsoft.com/office/drawing/2014/main" id="{6E167FE4-89BA-4D08-9F72-B9F07F24D220}"/>
              </a:ext>
            </a:extLst>
          </p:cNvPr>
          <p:cNvSpPr>
            <a:spLocks noGrp="1"/>
          </p:cNvSpPr>
          <p:nvPr>
            <p:ph idx="1"/>
          </p:nvPr>
        </p:nvSpPr>
        <p:spPr>
          <a:xfrm>
            <a:off x="1807845" y="3140179"/>
            <a:ext cx="9032875" cy="1624861"/>
          </a:xfrm>
        </p:spPr>
        <p:txBody>
          <a:bodyPr>
            <a:normAutofit/>
          </a:bodyPr>
          <a:lstStyle/>
          <a:p>
            <a:pPr marL="0" indent="0" algn="ctr">
              <a:buNone/>
            </a:pPr>
            <a:r>
              <a:rPr lang="en-US" sz="9600" dirty="0"/>
              <a:t>THANK YOU</a:t>
            </a:r>
          </a:p>
          <a:p>
            <a:endParaRPr lang="en-US" sz="9600" dirty="0"/>
          </a:p>
        </p:txBody>
      </p:sp>
    </p:spTree>
    <p:extLst>
      <p:ext uri="{BB962C8B-B14F-4D97-AF65-F5344CB8AC3E}">
        <p14:creationId xmlns:p14="http://schemas.microsoft.com/office/powerpoint/2010/main" val="84058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C1BB-0133-4930-92DE-A3CDFA207FA1}"/>
              </a:ext>
            </a:extLst>
          </p:cNvPr>
          <p:cNvSpPr>
            <a:spLocks noGrp="1"/>
          </p:cNvSpPr>
          <p:nvPr>
            <p:ph type="title"/>
          </p:nvPr>
        </p:nvSpPr>
        <p:spPr>
          <a:xfrm>
            <a:off x="1076325" y="174789"/>
            <a:ext cx="9601200" cy="1485900"/>
          </a:xfrm>
        </p:spPr>
        <p:txBody>
          <a:bodyPr>
            <a:normAutofit/>
          </a:bodyPr>
          <a:lstStyle/>
          <a:p>
            <a:r>
              <a:rPr lang="en-US" b="1" dirty="0"/>
              <a:t>What is Household Budgeting</a:t>
            </a:r>
            <a:endParaRPr lang="en-US" dirty="0"/>
          </a:p>
        </p:txBody>
      </p:sp>
      <p:sp>
        <p:nvSpPr>
          <p:cNvPr id="5" name="Slide Number Placeholder 4">
            <a:extLst>
              <a:ext uri="{FF2B5EF4-FFF2-40B4-BE49-F238E27FC236}">
                <a16:creationId xmlns:a16="http://schemas.microsoft.com/office/drawing/2014/main" id="{FD782971-6897-46F4-8202-C972F87E44CF}"/>
              </a:ext>
            </a:extLst>
          </p:cNvPr>
          <p:cNvSpPr>
            <a:spLocks noGrp="1"/>
          </p:cNvSpPr>
          <p:nvPr>
            <p:ph type="sldNum" sz="quarter" idx="12"/>
          </p:nvPr>
        </p:nvSpPr>
        <p:spPr/>
        <p:txBody>
          <a:bodyPr/>
          <a:lstStyle/>
          <a:p>
            <a:fld id="{43596D8B-0BE0-4415-A506-DCDDE975E6C0}" type="slidenum">
              <a:rPr lang="en-US" smtClean="0"/>
              <a:t>2</a:t>
            </a:fld>
            <a:endParaRPr lang="en-US"/>
          </a:p>
        </p:txBody>
      </p:sp>
      <p:sp>
        <p:nvSpPr>
          <p:cNvPr id="4" name="Content Placeholder 2">
            <a:extLst>
              <a:ext uri="{FF2B5EF4-FFF2-40B4-BE49-F238E27FC236}">
                <a16:creationId xmlns:a16="http://schemas.microsoft.com/office/drawing/2014/main" id="{6E167FE4-89BA-4D08-9F72-B9F07F24D220}"/>
              </a:ext>
            </a:extLst>
          </p:cNvPr>
          <p:cNvSpPr>
            <a:spLocks noGrp="1"/>
          </p:cNvSpPr>
          <p:nvPr>
            <p:ph idx="1"/>
          </p:nvPr>
        </p:nvSpPr>
        <p:spPr>
          <a:xfrm>
            <a:off x="1076325" y="1260579"/>
            <a:ext cx="9601200" cy="4760077"/>
          </a:xfrm>
        </p:spPr>
        <p:txBody>
          <a:bodyPr>
            <a:normAutofit/>
          </a:bodyPr>
          <a:lstStyle/>
          <a:p>
            <a:r>
              <a:rPr lang="en-ID" sz="3600" dirty="0"/>
              <a:t>Household Budget is a forecast of planned income, spending, and saving of the </a:t>
            </a:r>
            <a:r>
              <a:rPr lang="en-ID" sz="3600" b="1" i="1" dirty="0"/>
              <a:t>household</a:t>
            </a:r>
            <a:r>
              <a:rPr lang="en-ID" sz="3600" dirty="0"/>
              <a:t>.</a:t>
            </a:r>
          </a:p>
          <a:p>
            <a:r>
              <a:rPr lang="en-GB" sz="3600" dirty="0"/>
              <a:t>The budget is generally for one year.</a:t>
            </a:r>
          </a:p>
          <a:p>
            <a:r>
              <a:rPr lang="en-GB" sz="3600" dirty="0"/>
              <a:t>It’s </a:t>
            </a:r>
            <a:r>
              <a:rPr lang="en-GB" sz="3600"/>
              <a:t>the parents’ </a:t>
            </a:r>
            <a:r>
              <a:rPr lang="en-GB" sz="3600" dirty="0"/>
              <a:t>primary </a:t>
            </a:r>
            <a:r>
              <a:rPr lang="en-US" sz="3600" dirty="0"/>
              <a:t>task to prepare a household budget. </a:t>
            </a:r>
          </a:p>
          <a:p>
            <a:r>
              <a:rPr lang="en-US" sz="3600" dirty="0"/>
              <a:t>The main purpose of a household budget is to lead a balanced life without incurring any debt to the extent possible.</a:t>
            </a:r>
          </a:p>
        </p:txBody>
      </p:sp>
    </p:spTree>
    <p:extLst>
      <p:ext uri="{BB962C8B-B14F-4D97-AF65-F5344CB8AC3E}">
        <p14:creationId xmlns:p14="http://schemas.microsoft.com/office/powerpoint/2010/main" val="187762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C1BB-0133-4930-92DE-A3CDFA207FA1}"/>
              </a:ext>
            </a:extLst>
          </p:cNvPr>
          <p:cNvSpPr>
            <a:spLocks noGrp="1"/>
          </p:cNvSpPr>
          <p:nvPr>
            <p:ph type="title"/>
          </p:nvPr>
        </p:nvSpPr>
        <p:spPr>
          <a:xfrm>
            <a:off x="1076325" y="174789"/>
            <a:ext cx="9601200" cy="1485900"/>
          </a:xfrm>
        </p:spPr>
        <p:txBody>
          <a:bodyPr>
            <a:normAutofit/>
          </a:bodyPr>
          <a:lstStyle/>
          <a:p>
            <a:r>
              <a:rPr lang="en-US" b="1" dirty="0"/>
              <a:t>Classification of budget</a:t>
            </a:r>
            <a:endParaRPr lang="en-US" dirty="0"/>
          </a:p>
        </p:txBody>
      </p:sp>
      <p:sp>
        <p:nvSpPr>
          <p:cNvPr id="5" name="Slide Number Placeholder 4">
            <a:extLst>
              <a:ext uri="{FF2B5EF4-FFF2-40B4-BE49-F238E27FC236}">
                <a16:creationId xmlns:a16="http://schemas.microsoft.com/office/drawing/2014/main" id="{FD782971-6897-46F4-8202-C972F87E44CF}"/>
              </a:ext>
            </a:extLst>
          </p:cNvPr>
          <p:cNvSpPr>
            <a:spLocks noGrp="1"/>
          </p:cNvSpPr>
          <p:nvPr>
            <p:ph type="sldNum" sz="quarter" idx="12"/>
          </p:nvPr>
        </p:nvSpPr>
        <p:spPr/>
        <p:txBody>
          <a:bodyPr/>
          <a:lstStyle/>
          <a:p>
            <a:fld id="{43596D8B-0BE0-4415-A506-DCDDE975E6C0}" type="slidenum">
              <a:rPr lang="en-US" smtClean="0"/>
              <a:t>3</a:t>
            </a:fld>
            <a:endParaRPr lang="en-US"/>
          </a:p>
        </p:txBody>
      </p:sp>
      <p:sp>
        <p:nvSpPr>
          <p:cNvPr id="3" name="Rectangle 2">
            <a:extLst>
              <a:ext uri="{FF2B5EF4-FFF2-40B4-BE49-F238E27FC236}">
                <a16:creationId xmlns:a16="http://schemas.microsoft.com/office/drawing/2014/main" id="{A6611F91-6B29-4421-B205-E9E6A7669130}"/>
              </a:ext>
            </a:extLst>
          </p:cNvPr>
          <p:cNvSpPr/>
          <p:nvPr/>
        </p:nvSpPr>
        <p:spPr>
          <a:xfrm>
            <a:off x="924782" y="1233749"/>
            <a:ext cx="9601200" cy="5142818"/>
          </a:xfrm>
          <a:prstGeom prst="rect">
            <a:avLst/>
          </a:prstGeom>
        </p:spPr>
        <p:txBody>
          <a:bodyPr wrap="square">
            <a:spAutoFit/>
          </a:bodyPr>
          <a:lstStyle/>
          <a:p>
            <a:pPr algn="just">
              <a:lnSpc>
                <a:spcPct val="107000"/>
              </a:lnSpc>
              <a:spcAft>
                <a:spcPts val="800"/>
              </a:spcAft>
            </a:pPr>
            <a:r>
              <a:rPr lang="en-ID" sz="2800" b="1" dirty="0">
                <a:solidFill>
                  <a:schemeClr val="tx2"/>
                </a:solidFill>
              </a:rPr>
              <a:t>Needs</a:t>
            </a:r>
          </a:p>
          <a:p>
            <a:pPr marL="742950" lvl="1" indent="-285750" algn="just">
              <a:lnSpc>
                <a:spcPct val="107000"/>
              </a:lnSpc>
              <a:spcAft>
                <a:spcPts val="800"/>
              </a:spcAft>
              <a:buFont typeface="Arial" panose="020B0604020202020204" pitchFamily="34" charset="0"/>
              <a:buChar char="•"/>
            </a:pPr>
            <a:r>
              <a:rPr lang="en-US" sz="2000" dirty="0">
                <a:solidFill>
                  <a:schemeClr val="tx2"/>
                </a:solidFill>
              </a:rPr>
              <a:t>Approximately half of your income should be set aside for the essentials, the core things you need to live.</a:t>
            </a:r>
          </a:p>
          <a:p>
            <a:pPr marL="742950" lvl="1" indent="-285750" algn="just">
              <a:lnSpc>
                <a:spcPct val="107000"/>
              </a:lnSpc>
              <a:spcAft>
                <a:spcPts val="800"/>
              </a:spcAft>
              <a:buFont typeface="Arial" panose="020B0604020202020204" pitchFamily="34" charset="0"/>
              <a:buChar char="•"/>
            </a:pPr>
            <a:r>
              <a:rPr lang="en-US" sz="2000" dirty="0">
                <a:solidFill>
                  <a:schemeClr val="tx2"/>
                </a:solidFill>
              </a:rPr>
              <a:t>These include utilities, groceries, rent, prescription medications, cooking gas, petrol for you scooter/car, FMB Hub etc.</a:t>
            </a:r>
          </a:p>
          <a:p>
            <a:pPr algn="just">
              <a:lnSpc>
                <a:spcPct val="107000"/>
              </a:lnSpc>
              <a:spcAft>
                <a:spcPts val="800"/>
              </a:spcAft>
            </a:pPr>
            <a:r>
              <a:rPr lang="en-ID" sz="2800" b="1" dirty="0">
                <a:solidFill>
                  <a:schemeClr val="tx2"/>
                </a:solidFill>
              </a:rPr>
              <a:t>Saving and Debts</a:t>
            </a:r>
          </a:p>
          <a:p>
            <a:pPr marL="800100" lvl="1" indent="-342900" algn="just">
              <a:lnSpc>
                <a:spcPct val="107000"/>
              </a:lnSpc>
              <a:spcAft>
                <a:spcPts val="800"/>
              </a:spcAft>
              <a:buFont typeface="Arial" panose="020B0604020202020204" pitchFamily="34" charset="0"/>
              <a:buChar char="•"/>
            </a:pPr>
            <a:r>
              <a:rPr lang="en-US" sz="2000" dirty="0">
                <a:solidFill>
                  <a:schemeClr val="tx2"/>
                </a:solidFill>
              </a:rPr>
              <a:t>The allocation to this category will depend on your long term goals and your past borrowings, which need to be repaid.</a:t>
            </a:r>
            <a:endParaRPr lang="en-ID" sz="2000" dirty="0">
              <a:solidFill>
                <a:schemeClr val="tx2"/>
              </a:solidFill>
            </a:endParaRPr>
          </a:p>
          <a:p>
            <a:pPr algn="just">
              <a:lnSpc>
                <a:spcPct val="107000"/>
              </a:lnSpc>
              <a:spcAft>
                <a:spcPts val="800"/>
              </a:spcAft>
            </a:pPr>
            <a:r>
              <a:rPr lang="en-ID" sz="2800" b="1" dirty="0">
                <a:solidFill>
                  <a:schemeClr val="tx2"/>
                </a:solidFill>
              </a:rPr>
              <a:t>Wants</a:t>
            </a:r>
          </a:p>
          <a:p>
            <a:pPr marL="914400" lvl="1" indent="-457200" algn="just">
              <a:lnSpc>
                <a:spcPct val="107000"/>
              </a:lnSpc>
              <a:spcAft>
                <a:spcPts val="800"/>
              </a:spcAft>
              <a:buFont typeface="Arial" panose="020B0604020202020204" pitchFamily="34" charset="0"/>
              <a:buChar char="•"/>
            </a:pPr>
            <a:r>
              <a:rPr lang="en-US" sz="2000" dirty="0">
                <a:solidFill>
                  <a:schemeClr val="tx2"/>
                </a:solidFill>
              </a:rPr>
              <a:t>Anything remaining after budgeting for your needs, saving, and debts should be spent on things that you want but could live without.</a:t>
            </a:r>
          </a:p>
          <a:p>
            <a:pPr marL="914400" lvl="1" indent="-457200" algn="just">
              <a:lnSpc>
                <a:spcPct val="107000"/>
              </a:lnSpc>
              <a:spcAft>
                <a:spcPts val="800"/>
              </a:spcAft>
              <a:buFont typeface="Arial" panose="020B0604020202020204" pitchFamily="34" charset="0"/>
              <a:buChar char="•"/>
            </a:pPr>
            <a:r>
              <a:rPr lang="en-US" sz="2000" dirty="0">
                <a:solidFill>
                  <a:schemeClr val="tx2"/>
                </a:solidFill>
              </a:rPr>
              <a:t>Wants generally include money for vacations, car etc.</a:t>
            </a:r>
            <a:endParaRPr lang="en-ID" sz="2800" b="1" dirty="0">
              <a:solidFill>
                <a:schemeClr val="tx2"/>
              </a:solidFill>
            </a:endParaRPr>
          </a:p>
        </p:txBody>
      </p:sp>
    </p:spTree>
    <p:extLst>
      <p:ext uri="{BB962C8B-B14F-4D97-AF65-F5344CB8AC3E}">
        <p14:creationId xmlns:p14="http://schemas.microsoft.com/office/powerpoint/2010/main" val="197296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C1BB-0133-4930-92DE-A3CDFA207FA1}"/>
              </a:ext>
            </a:extLst>
          </p:cNvPr>
          <p:cNvSpPr>
            <a:spLocks noGrp="1"/>
          </p:cNvSpPr>
          <p:nvPr>
            <p:ph type="title"/>
          </p:nvPr>
        </p:nvSpPr>
        <p:spPr>
          <a:xfrm>
            <a:off x="1076325" y="174789"/>
            <a:ext cx="9601200" cy="1485900"/>
          </a:xfrm>
        </p:spPr>
        <p:txBody>
          <a:bodyPr>
            <a:normAutofit/>
          </a:bodyPr>
          <a:lstStyle/>
          <a:p>
            <a:r>
              <a:rPr lang="en-US" b="1" dirty="0"/>
              <a:t>Importance of HH Budget </a:t>
            </a:r>
            <a:r>
              <a:rPr lang="en-US" b="1" dirty="0">
                <a:sym typeface="Wingdings" panose="05000000000000000000" pitchFamily="2" charset="2"/>
              </a:rPr>
              <a:t> </a:t>
            </a:r>
            <a:r>
              <a:rPr lang="en-US" sz="3600" b="1" dirty="0">
                <a:sym typeface="Wingdings" panose="05000000000000000000" pitchFamily="2" charset="2"/>
              </a:rPr>
              <a:t>Future Oriented</a:t>
            </a:r>
            <a:endParaRPr lang="en-US" sz="3600" dirty="0"/>
          </a:p>
        </p:txBody>
      </p:sp>
      <p:sp>
        <p:nvSpPr>
          <p:cNvPr id="5" name="Slide Number Placeholder 4">
            <a:extLst>
              <a:ext uri="{FF2B5EF4-FFF2-40B4-BE49-F238E27FC236}">
                <a16:creationId xmlns:a16="http://schemas.microsoft.com/office/drawing/2014/main" id="{FD782971-6897-46F4-8202-C972F87E44CF}"/>
              </a:ext>
            </a:extLst>
          </p:cNvPr>
          <p:cNvSpPr>
            <a:spLocks noGrp="1"/>
          </p:cNvSpPr>
          <p:nvPr>
            <p:ph type="sldNum" sz="quarter" idx="12"/>
          </p:nvPr>
        </p:nvSpPr>
        <p:spPr/>
        <p:txBody>
          <a:bodyPr/>
          <a:lstStyle/>
          <a:p>
            <a:fld id="{43596D8B-0BE0-4415-A506-DCDDE975E6C0}" type="slidenum">
              <a:rPr lang="en-US" smtClean="0"/>
              <a:t>4</a:t>
            </a:fld>
            <a:endParaRPr lang="en-US"/>
          </a:p>
        </p:txBody>
      </p:sp>
      <p:sp>
        <p:nvSpPr>
          <p:cNvPr id="4" name="Content Placeholder 2">
            <a:extLst>
              <a:ext uri="{FF2B5EF4-FFF2-40B4-BE49-F238E27FC236}">
                <a16:creationId xmlns:a16="http://schemas.microsoft.com/office/drawing/2014/main" id="{6E167FE4-89BA-4D08-9F72-B9F07F24D220}"/>
              </a:ext>
            </a:extLst>
          </p:cNvPr>
          <p:cNvSpPr>
            <a:spLocks noGrp="1"/>
          </p:cNvSpPr>
          <p:nvPr>
            <p:ph idx="1"/>
          </p:nvPr>
        </p:nvSpPr>
        <p:spPr>
          <a:xfrm>
            <a:off x="1076325" y="1660689"/>
            <a:ext cx="9601200" cy="4792697"/>
          </a:xfrm>
        </p:spPr>
        <p:txBody>
          <a:bodyPr>
            <a:noAutofit/>
          </a:bodyPr>
          <a:lstStyle/>
          <a:p>
            <a:r>
              <a:rPr lang="en-US" sz="3000" dirty="0"/>
              <a:t>A budget helps you figure out your long-term goals and work towards them.</a:t>
            </a:r>
          </a:p>
          <a:p>
            <a:r>
              <a:rPr lang="en-US" sz="3000" dirty="0"/>
              <a:t>A budget forces you to map out your goals, save your money, keep track of your progress and make your dreams a reality.</a:t>
            </a:r>
          </a:p>
          <a:p>
            <a:r>
              <a:rPr lang="en-US" sz="3000" dirty="0"/>
              <a:t> OK, so it may feel sad when you realize that brand new Xbox game or the gorgeous cashmere sweater in the store window doesn't fit into your budget. But when you remind yourself that you're saving up for a new house, it will be much easier to turn around and walk out of the store empty-handed.</a:t>
            </a:r>
          </a:p>
        </p:txBody>
      </p:sp>
    </p:spTree>
    <p:extLst>
      <p:ext uri="{BB962C8B-B14F-4D97-AF65-F5344CB8AC3E}">
        <p14:creationId xmlns:p14="http://schemas.microsoft.com/office/powerpoint/2010/main" val="181536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C1BB-0133-4930-92DE-A3CDFA207FA1}"/>
              </a:ext>
            </a:extLst>
          </p:cNvPr>
          <p:cNvSpPr>
            <a:spLocks noGrp="1"/>
          </p:cNvSpPr>
          <p:nvPr>
            <p:ph type="title"/>
          </p:nvPr>
        </p:nvSpPr>
        <p:spPr>
          <a:xfrm>
            <a:off x="1076325" y="174789"/>
            <a:ext cx="9601200" cy="1485900"/>
          </a:xfrm>
        </p:spPr>
        <p:txBody>
          <a:bodyPr>
            <a:normAutofit/>
          </a:bodyPr>
          <a:lstStyle/>
          <a:p>
            <a:r>
              <a:rPr lang="en-US" b="1" dirty="0"/>
              <a:t>Importance of HH budget </a:t>
            </a:r>
            <a:r>
              <a:rPr lang="en-US" b="1" dirty="0">
                <a:sym typeface="Wingdings" panose="05000000000000000000" pitchFamily="2" charset="2"/>
              </a:rPr>
              <a:t> </a:t>
            </a:r>
            <a:r>
              <a:rPr lang="en-US" sz="3600" b="1" dirty="0">
                <a:sym typeface="Wingdings" panose="05000000000000000000" pitchFamily="2" charset="2"/>
              </a:rPr>
              <a:t>Ensures you don’t spend money that you don’t have</a:t>
            </a:r>
            <a:endParaRPr lang="en-US" dirty="0"/>
          </a:p>
        </p:txBody>
      </p:sp>
      <p:sp>
        <p:nvSpPr>
          <p:cNvPr id="5" name="Slide Number Placeholder 4">
            <a:extLst>
              <a:ext uri="{FF2B5EF4-FFF2-40B4-BE49-F238E27FC236}">
                <a16:creationId xmlns:a16="http://schemas.microsoft.com/office/drawing/2014/main" id="{FD782971-6897-46F4-8202-C972F87E44CF}"/>
              </a:ext>
            </a:extLst>
          </p:cNvPr>
          <p:cNvSpPr>
            <a:spLocks noGrp="1"/>
          </p:cNvSpPr>
          <p:nvPr>
            <p:ph type="sldNum" sz="quarter" idx="12"/>
          </p:nvPr>
        </p:nvSpPr>
        <p:spPr/>
        <p:txBody>
          <a:bodyPr/>
          <a:lstStyle/>
          <a:p>
            <a:fld id="{43596D8B-0BE0-4415-A506-DCDDE975E6C0}" type="slidenum">
              <a:rPr lang="en-US" smtClean="0"/>
              <a:t>5</a:t>
            </a:fld>
            <a:endParaRPr lang="en-US"/>
          </a:p>
        </p:txBody>
      </p:sp>
      <p:sp>
        <p:nvSpPr>
          <p:cNvPr id="4" name="Content Placeholder 2">
            <a:extLst>
              <a:ext uri="{FF2B5EF4-FFF2-40B4-BE49-F238E27FC236}">
                <a16:creationId xmlns:a16="http://schemas.microsoft.com/office/drawing/2014/main" id="{6E167FE4-89BA-4D08-9F72-B9F07F24D220}"/>
              </a:ext>
            </a:extLst>
          </p:cNvPr>
          <p:cNvSpPr>
            <a:spLocks noGrp="1"/>
          </p:cNvSpPr>
          <p:nvPr>
            <p:ph idx="1"/>
          </p:nvPr>
        </p:nvSpPr>
        <p:spPr>
          <a:xfrm>
            <a:off x="1076325" y="1660689"/>
            <a:ext cx="9601200" cy="5428480"/>
          </a:xfrm>
        </p:spPr>
        <p:txBody>
          <a:bodyPr>
            <a:noAutofit/>
          </a:bodyPr>
          <a:lstStyle/>
          <a:p>
            <a:r>
              <a:rPr lang="en-ID" sz="2800" dirty="0"/>
              <a:t>Thanks to proliferation of credit cards, far too many of us spend money that we don’t have.</a:t>
            </a:r>
          </a:p>
          <a:p>
            <a:r>
              <a:rPr lang="en-US" sz="2800" dirty="0"/>
              <a:t>These days, people who overuse and abuse credit cards don't always realize they're overspending until they're drowning in debt.</a:t>
            </a:r>
          </a:p>
          <a:p>
            <a:r>
              <a:rPr lang="en-ID" sz="2800" dirty="0"/>
              <a:t>Average credit card debt per household in the US stood at USD 8377 in 2016.</a:t>
            </a:r>
            <a:endParaRPr lang="en-US" sz="2800" dirty="0"/>
          </a:p>
          <a:p>
            <a:r>
              <a:rPr lang="en-US" sz="2800" dirty="0"/>
              <a:t>However, if you create and stick to a budget, you'll never find yourself in this precarious position. You'll know exactly how much money you earn, how much you can afford to spend each month and how much you need to save. </a:t>
            </a:r>
            <a:endParaRPr lang="en-ID" sz="2800" dirty="0"/>
          </a:p>
        </p:txBody>
      </p:sp>
    </p:spTree>
    <p:extLst>
      <p:ext uri="{BB962C8B-B14F-4D97-AF65-F5344CB8AC3E}">
        <p14:creationId xmlns:p14="http://schemas.microsoft.com/office/powerpoint/2010/main" val="348834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C1BB-0133-4930-92DE-A3CDFA207FA1}"/>
              </a:ext>
            </a:extLst>
          </p:cNvPr>
          <p:cNvSpPr>
            <a:spLocks noGrp="1"/>
          </p:cNvSpPr>
          <p:nvPr>
            <p:ph type="title"/>
          </p:nvPr>
        </p:nvSpPr>
        <p:spPr>
          <a:xfrm>
            <a:off x="1076325" y="174789"/>
            <a:ext cx="9601200" cy="920364"/>
          </a:xfrm>
        </p:spPr>
        <p:txBody>
          <a:bodyPr>
            <a:normAutofit fontScale="90000"/>
          </a:bodyPr>
          <a:lstStyle/>
          <a:p>
            <a:r>
              <a:rPr lang="en-US" b="1" dirty="0"/>
              <a:t>Importance of HH budget </a:t>
            </a:r>
            <a:r>
              <a:rPr lang="en-US" b="1" dirty="0">
                <a:sym typeface="Wingdings" panose="05000000000000000000" pitchFamily="2" charset="2"/>
              </a:rPr>
              <a:t> </a:t>
            </a:r>
            <a:r>
              <a:rPr lang="en-US" sz="4000" b="1" dirty="0">
                <a:sym typeface="Wingdings" panose="05000000000000000000" pitchFamily="2" charset="2"/>
              </a:rPr>
              <a:t>Helps you prepare for emergencies	</a:t>
            </a:r>
            <a:endParaRPr lang="en-US" sz="4000" b="1" dirty="0"/>
          </a:p>
        </p:txBody>
      </p:sp>
      <p:sp>
        <p:nvSpPr>
          <p:cNvPr id="5" name="Slide Number Placeholder 4">
            <a:extLst>
              <a:ext uri="{FF2B5EF4-FFF2-40B4-BE49-F238E27FC236}">
                <a16:creationId xmlns:a16="http://schemas.microsoft.com/office/drawing/2014/main" id="{FD782971-6897-46F4-8202-C972F87E44CF}"/>
              </a:ext>
            </a:extLst>
          </p:cNvPr>
          <p:cNvSpPr>
            <a:spLocks noGrp="1"/>
          </p:cNvSpPr>
          <p:nvPr>
            <p:ph type="sldNum" sz="quarter" idx="12"/>
          </p:nvPr>
        </p:nvSpPr>
        <p:spPr/>
        <p:txBody>
          <a:bodyPr/>
          <a:lstStyle/>
          <a:p>
            <a:fld id="{43596D8B-0BE0-4415-A506-DCDDE975E6C0}" type="slidenum">
              <a:rPr lang="en-US" smtClean="0"/>
              <a:t>6</a:t>
            </a:fld>
            <a:endParaRPr lang="en-US"/>
          </a:p>
        </p:txBody>
      </p:sp>
      <p:sp>
        <p:nvSpPr>
          <p:cNvPr id="4" name="Content Placeholder 2">
            <a:extLst>
              <a:ext uri="{FF2B5EF4-FFF2-40B4-BE49-F238E27FC236}">
                <a16:creationId xmlns:a16="http://schemas.microsoft.com/office/drawing/2014/main" id="{6E167FE4-89BA-4D08-9F72-B9F07F24D220}"/>
              </a:ext>
            </a:extLst>
          </p:cNvPr>
          <p:cNvSpPr>
            <a:spLocks noGrp="1"/>
          </p:cNvSpPr>
          <p:nvPr>
            <p:ph idx="1"/>
          </p:nvPr>
        </p:nvSpPr>
        <p:spPr>
          <a:xfrm>
            <a:off x="1076325" y="1660689"/>
            <a:ext cx="9601200" cy="5428480"/>
          </a:xfrm>
        </p:spPr>
        <p:txBody>
          <a:bodyPr>
            <a:noAutofit/>
          </a:bodyPr>
          <a:lstStyle/>
          <a:p>
            <a:r>
              <a:rPr lang="en-US" sz="3600" dirty="0"/>
              <a:t>Life is filled with uncertainties. Emergencies can push one into financial turmoil.</a:t>
            </a:r>
          </a:p>
          <a:p>
            <a:r>
              <a:rPr lang="en-US" sz="3600" dirty="0"/>
              <a:t>Emergencies always arise at the worst possible time – when you're already strapped for cash. This is exactly why everyone needs an emergency fund.</a:t>
            </a:r>
            <a:endParaRPr lang="en-ID" sz="3600" dirty="0"/>
          </a:p>
          <a:p>
            <a:endParaRPr lang="en-ID" sz="3600" dirty="0"/>
          </a:p>
          <a:p>
            <a:pPr marL="0" indent="0">
              <a:buNone/>
            </a:pPr>
            <a:endParaRPr lang="en-ID" sz="3600" dirty="0"/>
          </a:p>
        </p:txBody>
      </p:sp>
    </p:spTree>
    <p:extLst>
      <p:ext uri="{BB962C8B-B14F-4D97-AF65-F5344CB8AC3E}">
        <p14:creationId xmlns:p14="http://schemas.microsoft.com/office/powerpoint/2010/main" val="3749004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3E51-844F-4B1C-879B-AE3F35B22A86}"/>
              </a:ext>
            </a:extLst>
          </p:cNvPr>
          <p:cNvSpPr>
            <a:spLocks noGrp="1"/>
          </p:cNvSpPr>
          <p:nvPr>
            <p:ph type="title"/>
          </p:nvPr>
        </p:nvSpPr>
        <p:spPr>
          <a:xfrm>
            <a:off x="910081" y="313660"/>
            <a:ext cx="9601200" cy="909084"/>
          </a:xfrm>
        </p:spPr>
        <p:txBody>
          <a:bodyPr/>
          <a:lstStyle/>
          <a:p>
            <a:r>
              <a:rPr lang="en-GB" b="1" dirty="0"/>
              <a:t>Budgeting Process </a:t>
            </a:r>
            <a:r>
              <a:rPr lang="en-GB" b="1" dirty="0">
                <a:sym typeface="Wingdings" panose="05000000000000000000" pitchFamily="2" charset="2"/>
              </a:rPr>
              <a:t> Set Your Goals</a:t>
            </a:r>
            <a:endParaRPr lang="en-GB" b="1" dirty="0"/>
          </a:p>
        </p:txBody>
      </p:sp>
      <p:sp>
        <p:nvSpPr>
          <p:cNvPr id="4" name="Slide Number Placeholder 3">
            <a:extLst>
              <a:ext uri="{FF2B5EF4-FFF2-40B4-BE49-F238E27FC236}">
                <a16:creationId xmlns:a16="http://schemas.microsoft.com/office/drawing/2014/main" id="{38822DA0-5476-48F2-921B-30666C3C85C3}"/>
              </a:ext>
            </a:extLst>
          </p:cNvPr>
          <p:cNvSpPr>
            <a:spLocks noGrp="1"/>
          </p:cNvSpPr>
          <p:nvPr>
            <p:ph type="sldNum" sz="quarter" idx="12"/>
          </p:nvPr>
        </p:nvSpPr>
        <p:spPr/>
        <p:txBody>
          <a:bodyPr/>
          <a:lstStyle/>
          <a:p>
            <a:fld id="{43596D8B-0BE0-4415-A506-DCDDE975E6C0}" type="slidenum">
              <a:rPr lang="en-US" smtClean="0"/>
              <a:t>7</a:t>
            </a:fld>
            <a:endParaRPr lang="en-US"/>
          </a:p>
        </p:txBody>
      </p:sp>
      <p:sp>
        <p:nvSpPr>
          <p:cNvPr id="6" name="Content Placeholder 2">
            <a:extLst>
              <a:ext uri="{FF2B5EF4-FFF2-40B4-BE49-F238E27FC236}">
                <a16:creationId xmlns:a16="http://schemas.microsoft.com/office/drawing/2014/main" id="{EDDBDEB6-B164-4EC8-8A7E-7591FAA8B363}"/>
              </a:ext>
            </a:extLst>
          </p:cNvPr>
          <p:cNvSpPr>
            <a:spLocks noGrp="1"/>
          </p:cNvSpPr>
          <p:nvPr>
            <p:ph idx="1"/>
          </p:nvPr>
        </p:nvSpPr>
        <p:spPr>
          <a:xfrm>
            <a:off x="1076325" y="1660689"/>
            <a:ext cx="9601200" cy="5428480"/>
          </a:xfrm>
        </p:spPr>
        <p:txBody>
          <a:bodyPr>
            <a:noAutofit/>
          </a:bodyPr>
          <a:lstStyle/>
          <a:p>
            <a:r>
              <a:rPr lang="en-US" sz="2800" dirty="0"/>
              <a:t>The budgeting process should start with the family sitting together and agreeing on what are the goals for the family for short term, medium term and long term. E.g.:</a:t>
            </a:r>
          </a:p>
          <a:p>
            <a:pPr lvl="1"/>
            <a:r>
              <a:rPr lang="en-US" sz="2800" dirty="0"/>
              <a:t>Becoming debt free</a:t>
            </a:r>
          </a:p>
          <a:p>
            <a:pPr lvl="1"/>
            <a:r>
              <a:rPr lang="en-US" sz="2800" dirty="0"/>
              <a:t>Getting in shape/becoming healthier</a:t>
            </a:r>
          </a:p>
          <a:p>
            <a:pPr lvl="1"/>
            <a:r>
              <a:rPr lang="en-US" sz="2800" dirty="0"/>
              <a:t>Sending children to Jamea</a:t>
            </a:r>
          </a:p>
          <a:p>
            <a:pPr lvl="1"/>
            <a:r>
              <a:rPr lang="en-US" sz="2800" dirty="0"/>
              <a:t>Haj</a:t>
            </a:r>
          </a:p>
          <a:p>
            <a:pPr lvl="1"/>
            <a:r>
              <a:rPr lang="en-US" sz="2800" dirty="0" err="1"/>
              <a:t>Ziyarat</a:t>
            </a:r>
            <a:r>
              <a:rPr lang="en-US" sz="2800" dirty="0"/>
              <a:t> </a:t>
            </a:r>
            <a:r>
              <a:rPr lang="en-US" sz="2800" dirty="0" err="1"/>
              <a:t>maqamat</a:t>
            </a:r>
            <a:r>
              <a:rPr lang="en-US" sz="2800" dirty="0"/>
              <a:t> </a:t>
            </a:r>
            <a:r>
              <a:rPr lang="en-US" sz="2800" dirty="0" err="1"/>
              <a:t>muqaddasa</a:t>
            </a:r>
            <a:endParaRPr lang="en-US" sz="2800" dirty="0"/>
          </a:p>
          <a:p>
            <a:pPr lvl="1"/>
            <a:r>
              <a:rPr lang="en-US" sz="2800" dirty="0" err="1"/>
              <a:t>Ashara</a:t>
            </a:r>
            <a:r>
              <a:rPr lang="en-US" sz="2800" dirty="0"/>
              <a:t> </a:t>
            </a:r>
            <a:r>
              <a:rPr lang="en-US" sz="2800" dirty="0" err="1"/>
              <a:t>mubaraka</a:t>
            </a:r>
            <a:r>
              <a:rPr lang="en-US" sz="2800" dirty="0"/>
              <a:t> with </a:t>
            </a:r>
            <a:r>
              <a:rPr lang="en-US" sz="2800" dirty="0" err="1"/>
              <a:t>Aqa</a:t>
            </a:r>
            <a:r>
              <a:rPr lang="en-US" sz="2800" dirty="0"/>
              <a:t> </a:t>
            </a:r>
            <a:r>
              <a:rPr lang="en-US" sz="2800" dirty="0" err="1"/>
              <a:t>Moula</a:t>
            </a:r>
            <a:r>
              <a:rPr lang="en-US" sz="2800" dirty="0"/>
              <a:t> (TUS)</a:t>
            </a:r>
          </a:p>
          <a:p>
            <a:pPr lvl="1"/>
            <a:r>
              <a:rPr lang="en-US" sz="2800" dirty="0"/>
              <a:t>Increase in </a:t>
            </a:r>
            <a:r>
              <a:rPr lang="en-US" sz="2800" dirty="0" err="1"/>
              <a:t>wajebaat</a:t>
            </a:r>
            <a:endParaRPr lang="en-US" sz="2800" dirty="0"/>
          </a:p>
          <a:p>
            <a:pPr lvl="1"/>
            <a:r>
              <a:rPr lang="en-US" sz="2800" dirty="0"/>
              <a:t>Contribution to Qardan </a:t>
            </a:r>
            <a:r>
              <a:rPr lang="en-US" sz="2800" dirty="0" err="1"/>
              <a:t>Hasana</a:t>
            </a:r>
            <a:endParaRPr lang="en-US" sz="2800" dirty="0"/>
          </a:p>
          <a:p>
            <a:endParaRPr lang="en-ID" sz="2800" dirty="0"/>
          </a:p>
        </p:txBody>
      </p:sp>
    </p:spTree>
    <p:extLst>
      <p:ext uri="{BB962C8B-B14F-4D97-AF65-F5344CB8AC3E}">
        <p14:creationId xmlns:p14="http://schemas.microsoft.com/office/powerpoint/2010/main" val="337660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3E51-844F-4B1C-879B-AE3F35B22A86}"/>
              </a:ext>
            </a:extLst>
          </p:cNvPr>
          <p:cNvSpPr>
            <a:spLocks noGrp="1"/>
          </p:cNvSpPr>
          <p:nvPr>
            <p:ph type="title"/>
          </p:nvPr>
        </p:nvSpPr>
        <p:spPr>
          <a:xfrm>
            <a:off x="910081" y="313660"/>
            <a:ext cx="9601200" cy="909084"/>
          </a:xfrm>
        </p:spPr>
        <p:txBody>
          <a:bodyPr/>
          <a:lstStyle/>
          <a:p>
            <a:r>
              <a:rPr lang="en-GB" b="1" dirty="0"/>
              <a:t>Budgeting for Income</a:t>
            </a:r>
          </a:p>
        </p:txBody>
      </p:sp>
      <p:sp>
        <p:nvSpPr>
          <p:cNvPr id="4" name="Slide Number Placeholder 3">
            <a:extLst>
              <a:ext uri="{FF2B5EF4-FFF2-40B4-BE49-F238E27FC236}">
                <a16:creationId xmlns:a16="http://schemas.microsoft.com/office/drawing/2014/main" id="{38822DA0-5476-48F2-921B-30666C3C85C3}"/>
              </a:ext>
            </a:extLst>
          </p:cNvPr>
          <p:cNvSpPr>
            <a:spLocks noGrp="1"/>
          </p:cNvSpPr>
          <p:nvPr>
            <p:ph type="sldNum" sz="quarter" idx="12"/>
          </p:nvPr>
        </p:nvSpPr>
        <p:spPr/>
        <p:txBody>
          <a:bodyPr/>
          <a:lstStyle/>
          <a:p>
            <a:fld id="{43596D8B-0BE0-4415-A506-DCDDE975E6C0}" type="slidenum">
              <a:rPr lang="en-US" smtClean="0"/>
              <a:t>8</a:t>
            </a:fld>
            <a:endParaRPr lang="en-US"/>
          </a:p>
        </p:txBody>
      </p:sp>
      <p:pic>
        <p:nvPicPr>
          <p:cNvPr id="5" name="Picture 4">
            <a:extLst>
              <a:ext uri="{FF2B5EF4-FFF2-40B4-BE49-F238E27FC236}">
                <a16:creationId xmlns:a16="http://schemas.microsoft.com/office/drawing/2014/main" id="{99293CD4-1283-4B0D-B1B2-C70B46B9D49F}"/>
              </a:ext>
            </a:extLst>
          </p:cNvPr>
          <p:cNvPicPr>
            <a:picLocks noChangeAspect="1"/>
          </p:cNvPicPr>
          <p:nvPr/>
        </p:nvPicPr>
        <p:blipFill>
          <a:blip r:embed="rId2"/>
          <a:stretch>
            <a:fillRect/>
          </a:stretch>
        </p:blipFill>
        <p:spPr>
          <a:xfrm>
            <a:off x="825022" y="1558445"/>
            <a:ext cx="10020188" cy="4815774"/>
          </a:xfrm>
          <a:prstGeom prst="rect">
            <a:avLst/>
          </a:prstGeom>
        </p:spPr>
      </p:pic>
    </p:spTree>
    <p:extLst>
      <p:ext uri="{BB962C8B-B14F-4D97-AF65-F5344CB8AC3E}">
        <p14:creationId xmlns:p14="http://schemas.microsoft.com/office/powerpoint/2010/main" val="2886881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C1BB-0133-4930-92DE-A3CDFA207FA1}"/>
              </a:ext>
            </a:extLst>
          </p:cNvPr>
          <p:cNvSpPr>
            <a:spLocks noGrp="1"/>
          </p:cNvSpPr>
          <p:nvPr>
            <p:ph type="title"/>
          </p:nvPr>
        </p:nvSpPr>
        <p:spPr>
          <a:xfrm>
            <a:off x="1076325" y="174789"/>
            <a:ext cx="9601200" cy="1485900"/>
          </a:xfrm>
        </p:spPr>
        <p:txBody>
          <a:bodyPr>
            <a:normAutofit/>
          </a:bodyPr>
          <a:lstStyle/>
          <a:p>
            <a:r>
              <a:rPr lang="en-US" b="1" dirty="0"/>
              <a:t>Budgeting for Expenses</a:t>
            </a:r>
            <a:endParaRPr lang="en-US" dirty="0"/>
          </a:p>
        </p:txBody>
      </p:sp>
      <p:sp>
        <p:nvSpPr>
          <p:cNvPr id="5" name="Slide Number Placeholder 4">
            <a:extLst>
              <a:ext uri="{FF2B5EF4-FFF2-40B4-BE49-F238E27FC236}">
                <a16:creationId xmlns:a16="http://schemas.microsoft.com/office/drawing/2014/main" id="{FD782971-6897-46F4-8202-C972F87E44CF}"/>
              </a:ext>
            </a:extLst>
          </p:cNvPr>
          <p:cNvSpPr>
            <a:spLocks noGrp="1"/>
          </p:cNvSpPr>
          <p:nvPr>
            <p:ph type="sldNum" sz="quarter" idx="12"/>
          </p:nvPr>
        </p:nvSpPr>
        <p:spPr/>
        <p:txBody>
          <a:bodyPr/>
          <a:lstStyle/>
          <a:p>
            <a:fld id="{43596D8B-0BE0-4415-A506-DCDDE975E6C0}" type="slidenum">
              <a:rPr lang="en-US" smtClean="0"/>
              <a:t>9</a:t>
            </a:fld>
            <a:endParaRPr lang="en-US"/>
          </a:p>
        </p:txBody>
      </p:sp>
      <p:sp>
        <p:nvSpPr>
          <p:cNvPr id="3" name="Rectangle 2">
            <a:extLst>
              <a:ext uri="{FF2B5EF4-FFF2-40B4-BE49-F238E27FC236}">
                <a16:creationId xmlns:a16="http://schemas.microsoft.com/office/drawing/2014/main" id="{A6611F91-6B29-4421-B205-E9E6A7669130}"/>
              </a:ext>
            </a:extLst>
          </p:cNvPr>
          <p:cNvSpPr/>
          <p:nvPr/>
        </p:nvSpPr>
        <p:spPr>
          <a:xfrm>
            <a:off x="1076325" y="1424383"/>
            <a:ext cx="9174822" cy="5339154"/>
          </a:xfrm>
          <a:prstGeom prst="rect">
            <a:avLst/>
          </a:prstGeom>
        </p:spPr>
        <p:txBody>
          <a:bodyPr wrap="square">
            <a:spAutoFit/>
          </a:bodyPr>
          <a:lstStyle/>
          <a:p>
            <a:pPr marL="457200" indent="-457200" algn="just">
              <a:lnSpc>
                <a:spcPct val="107000"/>
              </a:lnSpc>
              <a:spcAft>
                <a:spcPts val="800"/>
              </a:spcAft>
              <a:buFont typeface="Wingdings" panose="05000000000000000000" pitchFamily="2" charset="2"/>
              <a:buChar char="q"/>
            </a:pPr>
            <a:r>
              <a:rPr lang="en-US" sz="2800" kern="0" dirty="0">
                <a:solidFill>
                  <a:schemeClr val="tx2"/>
                </a:solidFill>
                <a:latin typeface="Calibri" panose="020F0502020204030204" pitchFamily="34" charset="0"/>
                <a:cs typeface="Arial" panose="020B0604020202020204" pitchFamily="34" charset="0"/>
              </a:rPr>
              <a:t>Determine your projected monthly and yearly expenses under ‘the 6 </a:t>
            </a:r>
            <a:r>
              <a:rPr lang="en-US" sz="2800" kern="0" dirty="0" err="1">
                <a:solidFill>
                  <a:schemeClr val="tx2"/>
                </a:solidFill>
                <a:latin typeface="Calibri" panose="020F0502020204030204" pitchFamily="34" charset="0"/>
                <a:cs typeface="Arial" panose="020B0604020202020204" pitchFamily="34" charset="0"/>
              </a:rPr>
              <a:t>Umoor</a:t>
            </a:r>
            <a:r>
              <a:rPr lang="en-US" sz="2800" kern="0" dirty="0">
                <a:solidFill>
                  <a:schemeClr val="tx2"/>
                </a:solidFill>
                <a:latin typeface="Calibri" panose="020F0502020204030204" pitchFamily="34" charset="0"/>
                <a:cs typeface="Arial" panose="020B0604020202020204" pitchFamily="34" charset="0"/>
              </a:rPr>
              <a:t>.’</a:t>
            </a:r>
          </a:p>
          <a:p>
            <a:pPr marL="457200" indent="-457200" algn="just">
              <a:lnSpc>
                <a:spcPct val="107000"/>
              </a:lnSpc>
              <a:spcAft>
                <a:spcPts val="800"/>
              </a:spcAft>
              <a:buFont typeface="Wingdings" panose="05000000000000000000" pitchFamily="2" charset="2"/>
              <a:buChar char="q"/>
            </a:pPr>
            <a:r>
              <a:rPr lang="en-US" sz="2800" kern="0" dirty="0">
                <a:solidFill>
                  <a:schemeClr val="tx2"/>
                </a:solidFill>
                <a:latin typeface="Calibri" panose="020F0502020204030204" pitchFamily="34" charset="0"/>
                <a:cs typeface="Arial" panose="020B0604020202020204" pitchFamily="34" charset="0"/>
              </a:rPr>
              <a:t>This method allows you to organize your expenses in a way that comprehensively encompasses the various activities of a </a:t>
            </a:r>
            <a:r>
              <a:rPr lang="en-US" sz="2800" kern="0" dirty="0" err="1">
                <a:solidFill>
                  <a:schemeClr val="tx2"/>
                </a:solidFill>
                <a:latin typeface="Calibri" panose="020F0502020204030204" pitchFamily="34" charset="0"/>
                <a:cs typeface="Arial" panose="020B0604020202020204" pitchFamily="34" charset="0"/>
              </a:rPr>
              <a:t>Mumin’s</a:t>
            </a:r>
            <a:r>
              <a:rPr lang="en-US" sz="2800" kern="0" dirty="0">
                <a:solidFill>
                  <a:schemeClr val="tx2"/>
                </a:solidFill>
                <a:latin typeface="Calibri" panose="020F0502020204030204" pitchFamily="34" charset="0"/>
                <a:cs typeface="Arial" panose="020B0604020202020204" pitchFamily="34" charset="0"/>
              </a:rPr>
              <a:t> life</a:t>
            </a:r>
            <a:r>
              <a:rPr lang="en-US" sz="3200" kern="0" dirty="0">
                <a:solidFill>
                  <a:schemeClr val="tx2"/>
                </a:solidFill>
                <a:latin typeface="Calibri" panose="020F0502020204030204" pitchFamily="34" charset="0"/>
                <a:cs typeface="Arial" panose="020B0604020202020204" pitchFamily="34" charset="0"/>
              </a:rPr>
              <a:t>.</a:t>
            </a:r>
          </a:p>
          <a:p>
            <a:pPr marL="742950" lvl="1" indent="-285750" algn="just">
              <a:lnSpc>
                <a:spcPct val="107000"/>
              </a:lnSpc>
              <a:spcAft>
                <a:spcPts val="800"/>
              </a:spcAft>
              <a:buFont typeface="Arial" panose="020B0604020202020204" pitchFamily="34" charset="0"/>
              <a:buChar char="•"/>
            </a:pPr>
            <a:r>
              <a:rPr lang="en-US" sz="2200" kern="0" dirty="0" err="1">
                <a:solidFill>
                  <a:schemeClr val="tx2"/>
                </a:solidFill>
                <a:latin typeface="Calibri" panose="020F0502020204030204" pitchFamily="34" charset="0"/>
                <a:cs typeface="Arial" panose="020B0604020202020204" pitchFamily="34" charset="0"/>
              </a:rPr>
              <a:t>Deeni</a:t>
            </a:r>
            <a:r>
              <a:rPr lang="en-US" sz="2200" kern="0" dirty="0">
                <a:solidFill>
                  <a:schemeClr val="tx2"/>
                </a:solidFill>
                <a:latin typeface="Calibri" panose="020F0502020204030204" pitchFamily="34" charset="0"/>
                <a:cs typeface="Arial" panose="020B0604020202020204" pitchFamily="34" charset="0"/>
              </a:rPr>
              <a:t> – i.e. </a:t>
            </a:r>
            <a:r>
              <a:rPr lang="en-US" sz="2200" kern="0" dirty="0" err="1">
                <a:solidFill>
                  <a:schemeClr val="tx2"/>
                </a:solidFill>
                <a:latin typeface="Calibri" panose="020F0502020204030204" pitchFamily="34" charset="0"/>
                <a:cs typeface="Arial" panose="020B0604020202020204" pitchFamily="34" charset="0"/>
              </a:rPr>
              <a:t>Khumus</a:t>
            </a:r>
            <a:r>
              <a:rPr lang="en-US" sz="2200" kern="0" dirty="0">
                <a:solidFill>
                  <a:schemeClr val="tx2"/>
                </a:solidFill>
                <a:latin typeface="Calibri" panose="020F0502020204030204" pitchFamily="34" charset="0"/>
                <a:cs typeface="Arial" panose="020B0604020202020204" pitchFamily="34" charset="0"/>
              </a:rPr>
              <a:t>, </a:t>
            </a:r>
            <a:r>
              <a:rPr lang="en-US" sz="2200" kern="0" dirty="0" err="1">
                <a:solidFill>
                  <a:schemeClr val="tx2"/>
                </a:solidFill>
                <a:latin typeface="Calibri" panose="020F0502020204030204" pitchFamily="34" charset="0"/>
                <a:cs typeface="Arial" panose="020B0604020202020204" pitchFamily="34" charset="0"/>
              </a:rPr>
              <a:t>Wajebaat</a:t>
            </a:r>
            <a:r>
              <a:rPr lang="en-US" sz="2200" kern="0" dirty="0">
                <a:solidFill>
                  <a:schemeClr val="tx2"/>
                </a:solidFill>
                <a:latin typeface="Calibri" panose="020F0502020204030204" pitchFamily="34" charset="0"/>
                <a:cs typeface="Arial" panose="020B0604020202020204" pitchFamily="34" charset="0"/>
              </a:rPr>
              <a:t>, FMB, Hajj, </a:t>
            </a:r>
            <a:r>
              <a:rPr lang="en-US" sz="2200" kern="0" dirty="0" err="1">
                <a:solidFill>
                  <a:schemeClr val="tx2"/>
                </a:solidFill>
                <a:latin typeface="Calibri" panose="020F0502020204030204" pitchFamily="34" charset="0"/>
                <a:cs typeface="Arial" panose="020B0604020202020204" pitchFamily="34" charset="0"/>
              </a:rPr>
              <a:t>Ziyarat</a:t>
            </a:r>
            <a:endParaRPr lang="en-US" sz="2200" kern="0" dirty="0">
              <a:solidFill>
                <a:schemeClr val="tx2"/>
              </a:solidFill>
              <a:latin typeface="Calibri" panose="020F0502020204030204" pitchFamily="34" charset="0"/>
              <a:cs typeface="Arial" panose="020B0604020202020204" pitchFamily="34" charset="0"/>
            </a:endParaRPr>
          </a:p>
          <a:p>
            <a:pPr marL="742950" lvl="1" indent="-285750" algn="just">
              <a:lnSpc>
                <a:spcPct val="107000"/>
              </a:lnSpc>
              <a:spcAft>
                <a:spcPts val="800"/>
              </a:spcAft>
              <a:buFont typeface="Arial" panose="020B0604020202020204" pitchFamily="34" charset="0"/>
              <a:buChar char="•"/>
            </a:pPr>
            <a:r>
              <a:rPr lang="en-US" sz="2200" kern="0" dirty="0">
                <a:solidFill>
                  <a:schemeClr val="tx2"/>
                </a:solidFill>
                <a:latin typeface="Calibri" panose="020F0502020204030204" pitchFamily="34" charset="0"/>
                <a:cs typeface="Arial" panose="020B0604020202020204" pitchFamily="34" charset="0"/>
              </a:rPr>
              <a:t>Housing – i.e. Utilities, House Maintenance, Kitchen Utensils</a:t>
            </a:r>
          </a:p>
          <a:p>
            <a:pPr marL="742950" lvl="1" indent="-285750" algn="just">
              <a:lnSpc>
                <a:spcPct val="107000"/>
              </a:lnSpc>
              <a:spcAft>
                <a:spcPts val="800"/>
              </a:spcAft>
              <a:buFont typeface="Arial" panose="020B0604020202020204" pitchFamily="34" charset="0"/>
              <a:buChar char="•"/>
            </a:pPr>
            <a:r>
              <a:rPr lang="en-US" sz="2200" kern="0" dirty="0">
                <a:solidFill>
                  <a:schemeClr val="tx2"/>
                </a:solidFill>
                <a:latin typeface="Calibri" panose="020F0502020204030204" pitchFamily="34" charset="0"/>
                <a:cs typeface="Arial" panose="020B0604020202020204" pitchFamily="34" charset="0"/>
              </a:rPr>
              <a:t>Food – i.e. Groceries, Dining</a:t>
            </a:r>
          </a:p>
          <a:p>
            <a:pPr marL="742950" lvl="1" indent="-285750" algn="just">
              <a:lnSpc>
                <a:spcPct val="107000"/>
              </a:lnSpc>
              <a:spcAft>
                <a:spcPts val="800"/>
              </a:spcAft>
              <a:buFont typeface="Arial" panose="020B0604020202020204" pitchFamily="34" charset="0"/>
              <a:buChar char="•"/>
            </a:pPr>
            <a:r>
              <a:rPr lang="en-US" sz="2200" kern="0" dirty="0">
                <a:solidFill>
                  <a:schemeClr val="tx2"/>
                </a:solidFill>
                <a:latin typeface="Calibri" panose="020F0502020204030204" pitchFamily="34" charset="0"/>
                <a:cs typeface="Arial" panose="020B0604020202020204" pitchFamily="34" charset="0"/>
              </a:rPr>
              <a:t>Livelihood – i.e. Personal &amp; Family Care, Transportation</a:t>
            </a:r>
          </a:p>
          <a:p>
            <a:pPr marL="742950" lvl="1" indent="-285750" algn="just">
              <a:lnSpc>
                <a:spcPct val="107000"/>
              </a:lnSpc>
              <a:spcAft>
                <a:spcPts val="800"/>
              </a:spcAft>
              <a:buFont typeface="Arial" panose="020B0604020202020204" pitchFamily="34" charset="0"/>
              <a:buChar char="•"/>
            </a:pPr>
            <a:r>
              <a:rPr lang="en-US" sz="2200" kern="0" dirty="0">
                <a:solidFill>
                  <a:schemeClr val="tx2"/>
                </a:solidFill>
                <a:latin typeface="Calibri" panose="020F0502020204030204" pitchFamily="34" charset="0"/>
                <a:cs typeface="Arial" panose="020B0604020202020204" pitchFamily="34" charset="0"/>
              </a:rPr>
              <a:t>Education – i.e. School/ College Fees</a:t>
            </a:r>
          </a:p>
          <a:p>
            <a:pPr marL="742950" lvl="1" indent="-285750" algn="just">
              <a:lnSpc>
                <a:spcPct val="107000"/>
              </a:lnSpc>
              <a:spcAft>
                <a:spcPts val="800"/>
              </a:spcAft>
              <a:buFont typeface="Arial" panose="020B0604020202020204" pitchFamily="34" charset="0"/>
              <a:buChar char="•"/>
            </a:pPr>
            <a:r>
              <a:rPr lang="en-US" sz="2200" kern="0" dirty="0">
                <a:solidFill>
                  <a:schemeClr val="tx2"/>
                </a:solidFill>
                <a:latin typeface="Calibri" panose="020F0502020204030204" pitchFamily="34" charset="0"/>
                <a:cs typeface="Arial" panose="020B0604020202020204" pitchFamily="34" charset="0"/>
              </a:rPr>
              <a:t>Health – i.e. Medical/Dental, Eye Care, Leisure</a:t>
            </a:r>
          </a:p>
        </p:txBody>
      </p:sp>
    </p:spTree>
    <p:extLst>
      <p:ext uri="{BB962C8B-B14F-4D97-AF65-F5344CB8AC3E}">
        <p14:creationId xmlns:p14="http://schemas.microsoft.com/office/powerpoint/2010/main" val="3173553278"/>
      </p:ext>
    </p:extLst>
  </p:cSld>
  <p:clrMapOvr>
    <a:masterClrMapping/>
  </p:clrMapOvr>
</p:sld>
</file>

<file path=ppt/theme/theme1.xml><?xml version="1.0" encoding="utf-8"?>
<a:theme xmlns:a="http://schemas.openxmlformats.org/drawingml/2006/main" name="Marjaa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jaan" id="{5AD0BD1E-97E3-4492-A00A-34DC0B8181FA}" vid="{E5D627FD-C87D-444D-9DA9-B72347F524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4854</TotalTime>
  <Words>942</Words>
  <Application>Microsoft Office PowerPoint</Application>
  <PresentationFormat>Widescreen</PresentationFormat>
  <Paragraphs>94</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Franklin Gothic Book</vt:lpstr>
      <vt:lpstr>Wingdings</vt:lpstr>
      <vt:lpstr>Marjaan</vt:lpstr>
      <vt:lpstr>Household budget</vt:lpstr>
      <vt:lpstr>What is Household Budgeting</vt:lpstr>
      <vt:lpstr>Classification of budget</vt:lpstr>
      <vt:lpstr>Importance of HH Budget  Future Oriented</vt:lpstr>
      <vt:lpstr>Importance of HH budget  Ensures you don’t spend money that you don’t have</vt:lpstr>
      <vt:lpstr>Importance of HH budget  Helps you prepare for emergencies </vt:lpstr>
      <vt:lpstr>Budgeting Process  Set Your Goals</vt:lpstr>
      <vt:lpstr>Budgeting for Income</vt:lpstr>
      <vt:lpstr>Budgeting for Expenses</vt:lpstr>
      <vt:lpstr>Budgeting for Expenses (contd..)</vt:lpstr>
      <vt:lpstr>Tracking the Budget</vt:lpstr>
      <vt:lpstr>Things to Remember </vt:lpstr>
      <vt:lpstr>Barriers to Family Budgeting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Abizar Patanwala</dc:creator>
  <cp:lastModifiedBy>Abizar Patanwala</cp:lastModifiedBy>
  <cp:revision>475</cp:revision>
  <dcterms:created xsi:type="dcterms:W3CDTF">2018-07-10T13:32:31Z</dcterms:created>
  <dcterms:modified xsi:type="dcterms:W3CDTF">2020-04-23T15:39:47Z</dcterms:modified>
</cp:coreProperties>
</file>