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60" r:id="rId4"/>
    <p:sldId id="258" r:id="rId5"/>
    <p:sldId id="261" r:id="rId6"/>
    <p:sldId id="262" r:id="rId7"/>
    <p:sldId id="263" r:id="rId8"/>
    <p:sldId id="264" r:id="rId9"/>
    <p:sldId id="265" r:id="rId10"/>
    <p:sldId id="266" r:id="rId11"/>
    <p:sldId id="268" r:id="rId12"/>
    <p:sldId id="269" r:id="rId13"/>
    <p:sldId id="270" r:id="rId14"/>
    <p:sldId id="271" r:id="rId15"/>
    <p:sldId id="272" r:id="rId16"/>
    <p:sldId id="273"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4"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4LvV9YwOco2ElwRp2MDGsD6yM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stafa Rangwal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280A5E-B1FF-4045-9707-870B4F142084}">
  <a:tblStyle styleId="{C2280A5E-B1FF-4045-9707-870B4F14208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5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9"/>
        <p:cNvGrpSpPr/>
        <p:nvPr/>
      </p:nvGrpSpPr>
      <p:grpSpPr>
        <a:xfrm>
          <a:off x="0" y="0"/>
          <a:ext cx="0" cy="0"/>
          <a:chOff x="0" y="0"/>
          <a:chExt cx="0" cy="0"/>
        </a:xfrm>
      </p:grpSpPr>
      <p:sp>
        <p:nvSpPr>
          <p:cNvPr id="20" name="Google Shape;20;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5"/>
        <p:cNvGrpSpPr/>
        <p:nvPr/>
      </p:nvGrpSpPr>
      <p:grpSpPr>
        <a:xfrm>
          <a:off x="0" y="0"/>
          <a:ext cx="0" cy="0"/>
          <a:chOff x="0" y="0"/>
          <a:chExt cx="0" cy="0"/>
        </a:xfrm>
      </p:grpSpPr>
      <p:sp>
        <p:nvSpPr>
          <p:cNvPr id="26" name="Google Shape;2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9"/>
          <p:cNvSpPr>
            <a:spLocks noGrp="1"/>
          </p:cNvSpPr>
          <p:nvPr>
            <p:ph type="pic" idx="2"/>
          </p:nvPr>
        </p:nvSpPr>
        <p:spPr>
          <a:xfrm>
            <a:off x="5183188" y="987425"/>
            <a:ext cx="6172200" cy="4873625"/>
          </a:xfrm>
          <a:prstGeom prst="rect">
            <a:avLst/>
          </a:prstGeom>
          <a:noFill/>
          <a:ln>
            <a:noFill/>
          </a:ln>
        </p:spPr>
      </p:sp>
      <p:sp>
        <p:nvSpPr>
          <p:cNvPr id="68" name="Google Shape;68;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3866832" y="328988"/>
            <a:ext cx="7278915" cy="55399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800" b="0" i="0" u="none" strike="noStrike" cap="none" dirty="0">
                <a:solidFill>
                  <a:srgbClr val="FF5969"/>
                </a:solidFill>
                <a:latin typeface="Twentieth Century"/>
                <a:ea typeface="Twentieth Century"/>
                <a:cs typeface="Twentieth Century"/>
                <a:sym typeface="Twentieth Century"/>
              </a:rPr>
              <a:t>Finance for Non Finance</a:t>
            </a:r>
            <a:endParaRPr dirty="0"/>
          </a:p>
        </p:txBody>
      </p:sp>
      <p:grpSp>
        <p:nvGrpSpPr>
          <p:cNvPr id="89" name="Google Shape;89;p1"/>
          <p:cNvGrpSpPr/>
          <p:nvPr/>
        </p:nvGrpSpPr>
        <p:grpSpPr>
          <a:xfrm>
            <a:off x="5436012" y="5819230"/>
            <a:ext cx="4140553" cy="451824"/>
            <a:chOff x="4679586" y="878988"/>
            <a:chExt cx="1745757" cy="190500"/>
          </a:xfrm>
        </p:grpSpPr>
        <p:sp>
          <p:nvSpPr>
            <p:cNvPr id="90" name="Google Shape;90;p1"/>
            <p:cNvSpPr/>
            <p:nvPr/>
          </p:nvSpPr>
          <p:spPr>
            <a:xfrm>
              <a:off x="4679586" y="878988"/>
              <a:ext cx="190500" cy="190500"/>
            </a:xfrm>
            <a:prstGeom prst="ellipse">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4990736" y="878988"/>
              <a:ext cx="190500" cy="190500"/>
            </a:xfrm>
            <a:prstGeom prst="ellipse">
              <a:avLst/>
            </a:prstGeom>
            <a:solidFill>
              <a:srgbClr val="52CB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5301522" y="878988"/>
              <a:ext cx="190500" cy="190500"/>
            </a:xfrm>
            <a:prstGeom prst="ellipse">
              <a:avLst/>
            </a:prstGeom>
            <a:solidFill>
              <a:srgbClr val="FEC6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5612308" y="878988"/>
              <a:ext cx="190500" cy="190500"/>
            </a:xfrm>
            <a:prstGeom prst="ellipse">
              <a:avLst/>
            </a:pr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5923575" y="878988"/>
              <a:ext cx="190500" cy="19050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6234843" y="878988"/>
              <a:ext cx="190500" cy="190500"/>
            </a:xfrm>
            <a:prstGeom prst="ellipse">
              <a:avLst/>
            </a:pr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96" name="Google Shape;96;p1"/>
          <p:cNvGrpSpPr/>
          <p:nvPr/>
        </p:nvGrpSpPr>
        <p:grpSpPr>
          <a:xfrm>
            <a:off x="-9302800" y="0"/>
            <a:ext cx="12482920" cy="6858000"/>
            <a:chOff x="-290920" y="0"/>
            <a:chExt cx="12482920" cy="6858000"/>
          </a:xfrm>
        </p:grpSpPr>
        <p:sp>
          <p:nvSpPr>
            <p:cNvPr id="97" name="Google Shape;97;p1"/>
            <p:cNvSpPr/>
            <p:nvPr/>
          </p:nvSpPr>
          <p:spPr>
            <a:xfrm>
              <a:off x="-290920" y="0"/>
              <a:ext cx="124829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1"/>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
            <p:cNvSpPr txBox="1"/>
            <p:nvPr/>
          </p:nvSpPr>
          <p:spPr>
            <a:xfrm rot="-5400000">
              <a:off x="10872792" y="3194734"/>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0EEF0"/>
                  </a:solidFill>
                  <a:latin typeface="Twentieth Century"/>
                  <a:ea typeface="Twentieth Century"/>
                  <a:cs typeface="Twentieth Century"/>
                  <a:sym typeface="Twentieth Century"/>
                </a:rPr>
                <a:t>About</a:t>
              </a:r>
              <a:endParaRPr/>
            </a:p>
          </p:txBody>
        </p:sp>
        <p:pic>
          <p:nvPicPr>
            <p:cNvPr id="100" name="Google Shape;100;p1"/>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101" name="Google Shape;101;p1"/>
          <p:cNvGrpSpPr/>
          <p:nvPr/>
        </p:nvGrpSpPr>
        <p:grpSpPr>
          <a:xfrm>
            <a:off x="-8798784" y="0"/>
            <a:ext cx="11447503" cy="6858000"/>
            <a:chOff x="213096" y="0"/>
            <a:chExt cx="11447503" cy="6858000"/>
          </a:xfrm>
        </p:grpSpPr>
        <p:sp>
          <p:nvSpPr>
            <p:cNvPr id="102" name="Google Shape;102;p1"/>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1"/>
            <p:cNvSpPr txBox="1"/>
            <p:nvPr/>
          </p:nvSpPr>
          <p:spPr>
            <a:xfrm rot="-5400000">
              <a:off x="10341391" y="3105834"/>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0EEF0"/>
                  </a:solidFill>
                  <a:latin typeface="Twentieth Century"/>
                  <a:ea typeface="Twentieth Century"/>
                  <a:cs typeface="Twentieth Century"/>
                  <a:sym typeface="Twentieth Century"/>
                </a:rPr>
                <a:t>Purpose</a:t>
              </a:r>
              <a:endParaRPr/>
            </a:p>
          </p:txBody>
        </p:sp>
        <p:pic>
          <p:nvPicPr>
            <p:cNvPr id="105" name="Google Shape;105;p1"/>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106" name="Google Shape;106;p1"/>
          <p:cNvGrpSpPr/>
          <p:nvPr/>
        </p:nvGrpSpPr>
        <p:grpSpPr>
          <a:xfrm>
            <a:off x="-7847639" y="0"/>
            <a:ext cx="9961092" cy="6858000"/>
            <a:chOff x="491575" y="0"/>
            <a:chExt cx="9961092" cy="6858000"/>
          </a:xfrm>
        </p:grpSpPr>
        <p:sp>
          <p:nvSpPr>
            <p:cNvPr id="107" name="Google Shape;107;p1"/>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1"/>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1"/>
            <p:cNvSpPr txBox="1"/>
            <p:nvPr/>
          </p:nvSpPr>
          <p:spPr>
            <a:xfrm rot="-5400000">
              <a:off x="9117129" y="3189611"/>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0EEF0"/>
                  </a:solidFill>
                  <a:latin typeface="Twentieth Century"/>
                  <a:ea typeface="Twentieth Century"/>
                  <a:cs typeface="Twentieth Century"/>
                  <a:sym typeface="Twentieth Century"/>
                </a:rPr>
                <a:t>Timeline</a:t>
              </a:r>
              <a:endParaRPr/>
            </a:p>
          </p:txBody>
        </p:sp>
        <p:pic>
          <p:nvPicPr>
            <p:cNvPr id="110" name="Google Shape;110;p1"/>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grpSp>
        <p:nvGrpSpPr>
          <p:cNvPr id="111" name="Google Shape;111;p1"/>
          <p:cNvGrpSpPr/>
          <p:nvPr/>
        </p:nvGrpSpPr>
        <p:grpSpPr>
          <a:xfrm>
            <a:off x="-7985197" y="0"/>
            <a:ext cx="9574094" cy="6858000"/>
            <a:chOff x="491575" y="0"/>
            <a:chExt cx="9574094" cy="6858000"/>
          </a:xfrm>
        </p:grpSpPr>
        <p:sp>
          <p:nvSpPr>
            <p:cNvPr id="112" name="Google Shape;112;p1"/>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
            <p:cNvSpPr txBox="1"/>
            <p:nvPr/>
          </p:nvSpPr>
          <p:spPr>
            <a:xfrm rot="-5400000">
              <a:off x="8746453" y="3189610"/>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0EEF0"/>
                  </a:solidFill>
                  <a:latin typeface="Twentieth Century"/>
                  <a:ea typeface="Twentieth Century"/>
                  <a:cs typeface="Twentieth Century"/>
                  <a:sym typeface="Twentieth Century"/>
                </a:rPr>
                <a:t>Feedback</a:t>
              </a:r>
              <a:endParaRPr/>
            </a:p>
          </p:txBody>
        </p:sp>
        <p:pic>
          <p:nvPicPr>
            <p:cNvPr id="115" name="Google Shape;115;p1"/>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sp>
        <p:nvSpPr>
          <p:cNvPr id="116" name="Google Shape;116;p1"/>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7" name="Google Shape;117;p1"/>
          <p:cNvGrpSpPr/>
          <p:nvPr/>
        </p:nvGrpSpPr>
        <p:grpSpPr>
          <a:xfrm>
            <a:off x="-7638543" y="-1"/>
            <a:ext cx="8692332" cy="6858000"/>
            <a:chOff x="718505" y="-1"/>
            <a:chExt cx="8692332" cy="6858000"/>
          </a:xfrm>
        </p:grpSpPr>
        <p:sp>
          <p:nvSpPr>
            <p:cNvPr id="118" name="Google Shape;118;p1"/>
            <p:cNvSpPr/>
            <p:nvPr/>
          </p:nvSpPr>
          <p:spPr>
            <a:xfrm>
              <a:off x="718505" y="-1"/>
              <a:ext cx="869233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1"/>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1"/>
            <p:cNvSpPr txBox="1"/>
            <p:nvPr/>
          </p:nvSpPr>
          <p:spPr>
            <a:xfrm rot="-5400000">
              <a:off x="8091629" y="3189609"/>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0EEF0"/>
                  </a:solidFill>
                  <a:latin typeface="Twentieth Century"/>
                  <a:ea typeface="Twentieth Century"/>
                  <a:cs typeface="Twentieth Century"/>
                  <a:sym typeface="Twentieth Century"/>
                </a:rPr>
                <a:t>Thanks</a:t>
              </a:r>
              <a:endParaRPr/>
            </a:p>
          </p:txBody>
        </p:sp>
        <p:pic>
          <p:nvPicPr>
            <p:cNvPr id="121" name="Google Shape;121;p1"/>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sp>
        <p:nvSpPr>
          <p:cNvPr id="2" name="Google Shape;88;p1">
            <a:extLst>
              <a:ext uri="{FF2B5EF4-FFF2-40B4-BE49-F238E27FC236}">
                <a16:creationId xmlns:a16="http://schemas.microsoft.com/office/drawing/2014/main" id="{CEDDD7F8-8D15-9649-BDC4-A99D19B4B267}"/>
              </a:ext>
            </a:extLst>
          </p:cNvPr>
          <p:cNvSpPr txBox="1"/>
          <p:nvPr/>
        </p:nvSpPr>
        <p:spPr>
          <a:xfrm>
            <a:off x="9753616" y="6271054"/>
            <a:ext cx="243838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rgbClr val="FF5969"/>
                </a:solidFill>
                <a:latin typeface="Twentieth Century"/>
                <a:ea typeface="Twentieth Century"/>
                <a:cs typeface="Twentieth Century"/>
                <a:sym typeface="Twentieth Century"/>
              </a:rPr>
              <a:t>By: CA. Ahmed Ali</a:t>
            </a:r>
            <a:endParaRPr sz="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2" name="Google Shape;278;p8">
            <a:extLst>
              <a:ext uri="{FF2B5EF4-FFF2-40B4-BE49-F238E27FC236}">
                <a16:creationId xmlns:a16="http://schemas.microsoft.com/office/drawing/2014/main" id="{6264ADA3-EB63-10F9-A707-35B1B7126187}"/>
              </a:ext>
            </a:extLst>
          </p:cNvPr>
          <p:cNvSpPr/>
          <p:nvPr/>
        </p:nvSpPr>
        <p:spPr>
          <a:xfrm>
            <a:off x="134033" y="0"/>
            <a:ext cx="11816961"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cap="none" dirty="0">
                <a:solidFill>
                  <a:schemeClr val="accent5"/>
                </a:solidFill>
                <a:latin typeface="Twentieth Century"/>
                <a:ea typeface="Twentieth Century"/>
                <a:cs typeface="Twentieth Century"/>
                <a:sym typeface="Twentieth Century"/>
              </a:rPr>
              <a:t>Inventory Management</a:t>
            </a:r>
            <a:endParaRPr sz="900" dirty="0"/>
          </a:p>
        </p:txBody>
      </p:sp>
      <p:sp>
        <p:nvSpPr>
          <p:cNvPr id="6" name="TextBox 5">
            <a:extLst>
              <a:ext uri="{FF2B5EF4-FFF2-40B4-BE49-F238E27FC236}">
                <a16:creationId xmlns:a16="http://schemas.microsoft.com/office/drawing/2014/main" id="{73B38F13-F4B5-6386-5EF2-51CB84762830}"/>
              </a:ext>
            </a:extLst>
          </p:cNvPr>
          <p:cNvSpPr txBox="1"/>
          <p:nvPr/>
        </p:nvSpPr>
        <p:spPr>
          <a:xfrm>
            <a:off x="973392" y="1444407"/>
            <a:ext cx="10451691" cy="707886"/>
          </a:xfrm>
          <a:prstGeom prst="rect">
            <a:avLst/>
          </a:prstGeom>
          <a:noFill/>
        </p:spPr>
        <p:txBody>
          <a:bodyPr wrap="square">
            <a:spAutoFit/>
          </a:bodyPr>
          <a:lstStyle/>
          <a:p>
            <a:pPr algn="just"/>
            <a:r>
              <a:rPr lang="en-US" sz="2000" b="0" i="0" dirty="0">
                <a:solidFill>
                  <a:srgbClr val="000000"/>
                </a:solidFill>
                <a:effectLst/>
                <a:latin typeface="Bookman Old Style" panose="02050604050505020204" pitchFamily="18" charset="0"/>
              </a:rPr>
              <a:t>Inventory management helps companies identify which and how much stock to order at what time. It tracks inventory from purchase to the sale of goods.</a:t>
            </a:r>
          </a:p>
        </p:txBody>
      </p:sp>
      <p:sp>
        <p:nvSpPr>
          <p:cNvPr id="16" name="TextBox 15">
            <a:extLst>
              <a:ext uri="{FF2B5EF4-FFF2-40B4-BE49-F238E27FC236}">
                <a16:creationId xmlns:a16="http://schemas.microsoft.com/office/drawing/2014/main" id="{0A30C233-199C-3123-4B93-670C358A58BA}"/>
              </a:ext>
            </a:extLst>
          </p:cNvPr>
          <p:cNvSpPr txBox="1"/>
          <p:nvPr/>
        </p:nvSpPr>
        <p:spPr>
          <a:xfrm>
            <a:off x="973392" y="2402536"/>
            <a:ext cx="9537290" cy="3970318"/>
          </a:xfrm>
          <a:prstGeom prst="rect">
            <a:avLst/>
          </a:prstGeom>
          <a:noFill/>
        </p:spPr>
        <p:txBody>
          <a:bodyPr wrap="square">
            <a:spAutoFit/>
          </a:bodyPr>
          <a:lstStyle/>
          <a:p>
            <a:pPr algn="just"/>
            <a:r>
              <a:rPr lang="en-US" sz="1800" b="1" i="0" dirty="0">
                <a:solidFill>
                  <a:srgbClr val="5B9BD5"/>
                </a:solidFill>
                <a:effectLst/>
                <a:latin typeface="Bookman Old Style" panose="02050604050505020204" pitchFamily="18" charset="0"/>
              </a:rPr>
              <a:t>Key elements of inventory management include:</a:t>
            </a:r>
          </a:p>
          <a:p>
            <a:pPr algn="just"/>
            <a:endParaRPr lang="en-US" sz="1800" b="1" i="0" dirty="0">
              <a:solidFill>
                <a:srgbClr val="5B9BD5"/>
              </a:solidFill>
              <a:effectLst/>
              <a:latin typeface="Bookman Old Style" panose="02050604050505020204" pitchFamily="18" charset="0"/>
            </a:endParaRPr>
          </a:p>
          <a:p>
            <a:pPr algn="just">
              <a:buFont typeface="+mj-lt"/>
              <a:buAutoNum type="arabicPeriod"/>
            </a:pPr>
            <a:r>
              <a:rPr lang="en-US" sz="1800" b="1" i="0" dirty="0">
                <a:solidFill>
                  <a:srgbClr val="0D0D0D"/>
                </a:solidFill>
                <a:effectLst/>
                <a:latin typeface="Bookman Old Style" panose="02050604050505020204" pitchFamily="18" charset="0"/>
              </a:rPr>
              <a:t>Demand Forecasting</a:t>
            </a:r>
            <a:r>
              <a:rPr lang="en-US" sz="1800" b="0" i="0" dirty="0">
                <a:solidFill>
                  <a:srgbClr val="0D0D0D"/>
                </a:solidFill>
                <a:effectLst/>
                <a:latin typeface="Bookman Old Style" panose="02050604050505020204" pitchFamily="18" charset="0"/>
              </a:rPr>
              <a:t>: Accurately predicting customer demand for products is crucial for maintaining optimal inventory levels. </a:t>
            </a:r>
          </a:p>
          <a:p>
            <a:pPr algn="just">
              <a:buFont typeface="+mj-lt"/>
              <a:buAutoNum type="arabicPeriod"/>
            </a:pPr>
            <a:r>
              <a:rPr lang="en-US" sz="1800" b="1" i="0" dirty="0">
                <a:solidFill>
                  <a:srgbClr val="0D0D0D"/>
                </a:solidFill>
                <a:effectLst/>
                <a:latin typeface="Bookman Old Style" panose="02050604050505020204" pitchFamily="18" charset="0"/>
              </a:rPr>
              <a:t>Inventory Control</a:t>
            </a:r>
            <a:r>
              <a:rPr lang="en-US" sz="1800" b="0" i="0" dirty="0">
                <a:solidFill>
                  <a:srgbClr val="0D0D0D"/>
                </a:solidFill>
                <a:effectLst/>
                <a:latin typeface="Bookman Old Style" panose="02050604050505020204" pitchFamily="18" charset="0"/>
              </a:rPr>
              <a:t>: Implementing systems and procedures to monitor and manage inventory levels effectively. </a:t>
            </a:r>
          </a:p>
          <a:p>
            <a:pPr algn="just">
              <a:buFont typeface="+mj-lt"/>
              <a:buAutoNum type="arabicPeriod"/>
            </a:pPr>
            <a:r>
              <a:rPr lang="en-US" sz="1800" b="1" i="0" dirty="0">
                <a:solidFill>
                  <a:srgbClr val="0D0D0D"/>
                </a:solidFill>
                <a:effectLst/>
                <a:latin typeface="Bookman Old Style" panose="02050604050505020204" pitchFamily="18" charset="0"/>
              </a:rPr>
              <a:t>Inventory Optimization</a:t>
            </a:r>
            <a:r>
              <a:rPr lang="en-US" sz="1800" b="0" i="0" dirty="0">
                <a:solidFill>
                  <a:srgbClr val="0D0D0D"/>
                </a:solidFill>
                <a:effectLst/>
                <a:latin typeface="Bookman Old Style" panose="02050604050505020204" pitchFamily="18" charset="0"/>
              </a:rPr>
              <a:t>: Striving to strike a balance between holding enough inventory to meet customer demand while minimizing excess inventory carrying costs. </a:t>
            </a:r>
          </a:p>
          <a:p>
            <a:pPr algn="just">
              <a:buFont typeface="+mj-lt"/>
              <a:buAutoNum type="arabicPeriod"/>
            </a:pPr>
            <a:r>
              <a:rPr lang="en-US" sz="1800" b="1" i="0" dirty="0">
                <a:solidFill>
                  <a:srgbClr val="0D0D0D"/>
                </a:solidFill>
                <a:effectLst/>
                <a:latin typeface="Bookman Old Style" panose="02050604050505020204" pitchFamily="18" charset="0"/>
              </a:rPr>
              <a:t>Supplier Management</a:t>
            </a:r>
            <a:r>
              <a:rPr lang="en-US" sz="1800" b="0" i="0" dirty="0">
                <a:solidFill>
                  <a:srgbClr val="0D0D0D"/>
                </a:solidFill>
                <a:effectLst/>
                <a:latin typeface="Bookman Old Style" panose="02050604050505020204" pitchFamily="18" charset="0"/>
              </a:rPr>
              <a:t>: Developing strong relationships with suppliers to ensure timely delivery of inventory while negotiating favorable terms, such as pricing, lead times, and payment terms.</a:t>
            </a:r>
          </a:p>
          <a:p>
            <a:pPr algn="just">
              <a:buFont typeface="+mj-lt"/>
              <a:buAutoNum type="arabicPeriod"/>
            </a:pPr>
            <a:r>
              <a:rPr lang="en-US" sz="1800" b="1" i="0" dirty="0">
                <a:solidFill>
                  <a:srgbClr val="0D0D0D"/>
                </a:solidFill>
                <a:effectLst/>
                <a:latin typeface="Bookman Old Style" panose="02050604050505020204" pitchFamily="18" charset="0"/>
              </a:rPr>
              <a:t>Inventory Tracking and Visibility</a:t>
            </a:r>
            <a:r>
              <a:rPr lang="en-US" sz="1800" b="0" i="0" dirty="0">
                <a:solidFill>
                  <a:srgbClr val="0D0D0D"/>
                </a:solidFill>
                <a:effectLst/>
                <a:latin typeface="Bookman Old Style" panose="02050604050505020204" pitchFamily="18" charset="0"/>
              </a:rPr>
              <a:t>: Utilizing inventory management software or systems to track inventory movements, monitor stock levels in real-time</a:t>
            </a:r>
            <a:r>
              <a:rPr lang="en-US" sz="1800" dirty="0">
                <a:solidFill>
                  <a:srgbClr val="0D0D0D"/>
                </a:solidFill>
                <a:latin typeface="Bookman Old Style" panose="02050604050505020204" pitchFamily="18" charset="0"/>
              </a:rPr>
              <a:t>.</a:t>
            </a:r>
            <a:endParaRPr lang="en-US" sz="1800" b="0" i="0" dirty="0">
              <a:solidFill>
                <a:srgbClr val="0D0D0D"/>
              </a:solidFill>
              <a:effectLst/>
              <a:latin typeface="Bookman Old Style" panose="020506040505050202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 name="TextBox 2">
            <a:extLst>
              <a:ext uri="{FF2B5EF4-FFF2-40B4-BE49-F238E27FC236}">
                <a16:creationId xmlns:a16="http://schemas.microsoft.com/office/drawing/2014/main" id="{16737B65-AD33-704A-DEE5-3B54CCAAA74A}"/>
              </a:ext>
            </a:extLst>
          </p:cNvPr>
          <p:cNvSpPr txBox="1"/>
          <p:nvPr/>
        </p:nvSpPr>
        <p:spPr>
          <a:xfrm>
            <a:off x="786579" y="1943217"/>
            <a:ext cx="10618842" cy="1323439"/>
          </a:xfrm>
          <a:prstGeom prst="rect">
            <a:avLst/>
          </a:prstGeom>
          <a:noFill/>
        </p:spPr>
        <p:txBody>
          <a:bodyPr wrap="square">
            <a:spAutoFit/>
          </a:bodyPr>
          <a:lstStyle/>
          <a:p>
            <a:pPr algn="just"/>
            <a:r>
              <a:rPr lang="en-US" sz="1600" b="1" i="0" dirty="0">
                <a:solidFill>
                  <a:srgbClr val="0D0D0D"/>
                </a:solidFill>
                <a:effectLst/>
                <a:latin typeface="Bookman Old Style" panose="02050604050505020204" pitchFamily="18" charset="0"/>
              </a:rPr>
              <a:t>Zara</a:t>
            </a:r>
            <a:r>
              <a:rPr lang="en-US" sz="1600" b="0" i="0" dirty="0">
                <a:solidFill>
                  <a:srgbClr val="0D0D0D"/>
                </a:solidFill>
                <a:effectLst/>
                <a:latin typeface="Bookman Old Style" panose="02050604050505020204" pitchFamily="18" charset="0"/>
              </a:rPr>
              <a:t>: Zara, the Spanish fast-fashion retailer, is known for its highly efficient inventory management practices. They utilize a fast replenishment model, where new designs reach stores within weeks of conception. Zara's inventory management system is based on real-time data analysis and tight coordination between design, production, and distribution teams, allowing them to respond quickly to changing consumer preferences and minimize excess inventory.</a:t>
            </a:r>
            <a:endParaRPr lang="en-IN" sz="1600" dirty="0">
              <a:latin typeface="Bookman Old Style" panose="02050604050505020204" pitchFamily="18" charset="0"/>
            </a:endParaRPr>
          </a:p>
        </p:txBody>
      </p:sp>
      <p:sp>
        <p:nvSpPr>
          <p:cNvPr id="5" name="TextBox 4">
            <a:extLst>
              <a:ext uri="{FF2B5EF4-FFF2-40B4-BE49-F238E27FC236}">
                <a16:creationId xmlns:a16="http://schemas.microsoft.com/office/drawing/2014/main" id="{E5E535F6-8CAD-D4BE-6423-6116A548664E}"/>
              </a:ext>
            </a:extLst>
          </p:cNvPr>
          <p:cNvSpPr txBox="1"/>
          <p:nvPr/>
        </p:nvSpPr>
        <p:spPr>
          <a:xfrm>
            <a:off x="2054938" y="-35315"/>
            <a:ext cx="9340651" cy="1107996"/>
          </a:xfrm>
          <a:prstGeom prst="rect">
            <a:avLst/>
          </a:prstGeom>
          <a:noFill/>
        </p:spPr>
        <p:txBody>
          <a:bodyPr wrap="square">
            <a:spAutoFit/>
          </a:bodyPr>
          <a:lstStyle/>
          <a:p>
            <a:pPr algn="just"/>
            <a:r>
              <a:rPr lang="en-US" sz="6600" cap="none" dirty="0">
                <a:solidFill>
                  <a:schemeClr val="accent5"/>
                </a:solidFill>
                <a:latin typeface="Twentieth Century"/>
                <a:ea typeface="Twentieth Century"/>
                <a:cs typeface="Twentieth Century"/>
                <a:sym typeface="Twentieth Century"/>
              </a:rPr>
              <a:t>Inventory Management</a:t>
            </a:r>
            <a:endParaRPr lang="en-IN" sz="6600" dirty="0"/>
          </a:p>
        </p:txBody>
      </p:sp>
      <p:sp>
        <p:nvSpPr>
          <p:cNvPr id="7" name="TextBox 6">
            <a:extLst>
              <a:ext uri="{FF2B5EF4-FFF2-40B4-BE49-F238E27FC236}">
                <a16:creationId xmlns:a16="http://schemas.microsoft.com/office/drawing/2014/main" id="{5476D4FD-D18F-C109-F9C1-47BD05E4D4D0}"/>
              </a:ext>
            </a:extLst>
          </p:cNvPr>
          <p:cNvSpPr txBox="1"/>
          <p:nvPr/>
        </p:nvSpPr>
        <p:spPr>
          <a:xfrm>
            <a:off x="816078" y="1296886"/>
            <a:ext cx="10498246" cy="646331"/>
          </a:xfrm>
          <a:prstGeom prst="rect">
            <a:avLst/>
          </a:prstGeom>
          <a:noFill/>
        </p:spPr>
        <p:txBody>
          <a:bodyPr wrap="square">
            <a:spAutoFit/>
          </a:bodyPr>
          <a:lstStyle/>
          <a:p>
            <a:pPr algn="just"/>
            <a:r>
              <a:rPr lang="en-US" sz="1800" b="0" i="0" dirty="0">
                <a:solidFill>
                  <a:srgbClr val="5B9BD5"/>
                </a:solidFill>
                <a:effectLst/>
                <a:latin typeface="Bookman Old Style" panose="02050604050505020204" pitchFamily="18" charset="0"/>
              </a:rPr>
              <a:t>Here are some case studies of companies that have implemented successful inventory management strategies:</a:t>
            </a:r>
            <a:endParaRPr lang="en-IN" sz="1800" dirty="0">
              <a:solidFill>
                <a:srgbClr val="5B9BD5"/>
              </a:solidFill>
              <a:latin typeface="Bookman Old Style" panose="02050604050505020204" pitchFamily="18" charset="0"/>
            </a:endParaRPr>
          </a:p>
        </p:txBody>
      </p:sp>
      <p:sp>
        <p:nvSpPr>
          <p:cNvPr id="9" name="TextBox 8">
            <a:extLst>
              <a:ext uri="{FF2B5EF4-FFF2-40B4-BE49-F238E27FC236}">
                <a16:creationId xmlns:a16="http://schemas.microsoft.com/office/drawing/2014/main" id="{3C8327AF-9174-E93B-F401-6B91D742B0C8}"/>
              </a:ext>
            </a:extLst>
          </p:cNvPr>
          <p:cNvSpPr txBox="1"/>
          <p:nvPr/>
        </p:nvSpPr>
        <p:spPr>
          <a:xfrm>
            <a:off x="776747" y="3367138"/>
            <a:ext cx="10618842" cy="1323439"/>
          </a:xfrm>
          <a:prstGeom prst="rect">
            <a:avLst/>
          </a:prstGeom>
          <a:noFill/>
        </p:spPr>
        <p:txBody>
          <a:bodyPr wrap="square">
            <a:spAutoFit/>
          </a:bodyPr>
          <a:lstStyle/>
          <a:p>
            <a:pPr algn="just"/>
            <a:r>
              <a:rPr lang="en-US" sz="1600" b="1" i="0" dirty="0">
                <a:solidFill>
                  <a:srgbClr val="0D0D0D"/>
                </a:solidFill>
                <a:effectLst/>
                <a:latin typeface="Bookman Old Style" panose="02050604050505020204" pitchFamily="18" charset="0"/>
              </a:rPr>
              <a:t>Amazon</a:t>
            </a:r>
            <a:r>
              <a:rPr lang="en-US" sz="1600" b="0" i="0" dirty="0">
                <a:solidFill>
                  <a:srgbClr val="0D0D0D"/>
                </a:solidFill>
                <a:effectLst/>
                <a:latin typeface="Bookman Old Style" panose="02050604050505020204" pitchFamily="18" charset="0"/>
              </a:rPr>
              <a:t>: Amazon is a prime example of how advanced technology and data analytics can revolutionize inventory management. Through its sophisticated algorithms and predictive analytics, Amazon optimizes inventory levels across its vast network of warehouses to ensure fast and efficient order fulfillment while minimizing carrying costs. Additionally, Amazon's use of Just-in-Time (JIT) inventory and demand forecasting algorithms enables them to maintain a lean inventory and reduce stockouts.</a:t>
            </a:r>
            <a:endParaRPr lang="en-IN" sz="1600" dirty="0">
              <a:latin typeface="Bookman Old Style" panose="02050604050505020204" pitchFamily="18" charset="0"/>
            </a:endParaRPr>
          </a:p>
        </p:txBody>
      </p:sp>
      <p:sp>
        <p:nvSpPr>
          <p:cNvPr id="11" name="TextBox 10">
            <a:extLst>
              <a:ext uri="{FF2B5EF4-FFF2-40B4-BE49-F238E27FC236}">
                <a16:creationId xmlns:a16="http://schemas.microsoft.com/office/drawing/2014/main" id="{C6F4E8A7-C1F8-1DEB-CEF0-D7B84A7F86B4}"/>
              </a:ext>
            </a:extLst>
          </p:cNvPr>
          <p:cNvSpPr txBox="1"/>
          <p:nvPr/>
        </p:nvSpPr>
        <p:spPr>
          <a:xfrm>
            <a:off x="786579" y="4899394"/>
            <a:ext cx="10618842" cy="1323439"/>
          </a:xfrm>
          <a:prstGeom prst="rect">
            <a:avLst/>
          </a:prstGeom>
          <a:noFill/>
        </p:spPr>
        <p:txBody>
          <a:bodyPr wrap="square">
            <a:spAutoFit/>
          </a:bodyPr>
          <a:lstStyle/>
          <a:p>
            <a:pPr algn="just"/>
            <a:r>
              <a:rPr lang="en-US" sz="1600" b="1" i="0" dirty="0">
                <a:solidFill>
                  <a:srgbClr val="0D0D0D"/>
                </a:solidFill>
                <a:effectLst/>
                <a:latin typeface="Bookman Old Style" panose="02050604050505020204" pitchFamily="18" charset="0"/>
              </a:rPr>
              <a:t>Walmart</a:t>
            </a:r>
            <a:r>
              <a:rPr lang="en-US" sz="1600" b="0" i="0" dirty="0">
                <a:solidFill>
                  <a:srgbClr val="0D0D0D"/>
                </a:solidFill>
                <a:effectLst/>
                <a:latin typeface="Bookman Old Style" panose="02050604050505020204" pitchFamily="18" charset="0"/>
              </a:rPr>
              <a:t>: Walmart is renowned for its efficient supply chain and inventory management practices. Through initiatives such as cross-docking, RFID technology, and vendor-managed inventory (VMI) programs, Walmart streamlines its inventory operations, reduces holding costs, and ensures product availability on store shelves. Walmart's advanced inventory management systems allow them to track inventory in real-time, optimize stock levels, and improve overall supply chain efficiency.</a:t>
            </a:r>
            <a:endParaRPr lang="en-IN" sz="1600" dirty="0">
              <a:latin typeface="Bookman Old Style" panose="020506040505050202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4"/>
          <p:cNvSpPr/>
          <p:nvPr/>
        </p:nvSpPr>
        <p:spPr>
          <a:xfrm>
            <a:off x="1790242" y="0"/>
            <a:ext cx="7841506"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cap="none">
                <a:solidFill>
                  <a:srgbClr val="D8E2F3"/>
                </a:solidFill>
                <a:latin typeface="Twentieth Century"/>
                <a:ea typeface="Twentieth Century"/>
                <a:cs typeface="Twentieth Century"/>
                <a:sym typeface="Twentieth Century"/>
              </a:rPr>
              <a:t>Cash Operating Cycle</a:t>
            </a:r>
            <a:endParaRPr sz="5400" b="1" cap="none">
              <a:solidFill>
                <a:srgbClr val="D8E2F3"/>
              </a:solidFill>
              <a:latin typeface="Twentieth Century"/>
              <a:ea typeface="Twentieth Century"/>
              <a:cs typeface="Twentieth Century"/>
              <a:sym typeface="Twentieth Century"/>
            </a:endParaRPr>
          </a:p>
        </p:txBody>
      </p:sp>
      <p:sp>
        <p:nvSpPr>
          <p:cNvPr id="353" name="Google Shape;353;p14"/>
          <p:cNvSpPr txBox="1"/>
          <p:nvPr/>
        </p:nvSpPr>
        <p:spPr>
          <a:xfrm>
            <a:off x="216568" y="1570385"/>
            <a:ext cx="11758863" cy="10156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a:solidFill>
                  <a:srgbClr val="00B050"/>
                </a:solidFill>
                <a:latin typeface="Twentieth Century"/>
                <a:ea typeface="Twentieth Century"/>
                <a:cs typeface="Twentieth Century"/>
                <a:sym typeface="Twentieth Century"/>
              </a:rPr>
              <a:t>The Term Cash Operating Cycle can be considered a </a:t>
            </a:r>
            <a:r>
              <a:rPr lang="en-US" sz="3000" b="1" u="sng">
                <a:solidFill>
                  <a:schemeClr val="dk1"/>
                </a:solidFill>
                <a:latin typeface="Twentieth Century"/>
                <a:ea typeface="Twentieth Century"/>
                <a:cs typeface="Twentieth Century"/>
                <a:sym typeface="Twentieth Century"/>
              </a:rPr>
              <a:t>length of time between purchase of raw-materials and collection of cash from debtors</a:t>
            </a:r>
            <a:r>
              <a:rPr lang="en-US" sz="3000">
                <a:solidFill>
                  <a:srgbClr val="00B050"/>
                </a:solidFill>
                <a:latin typeface="Twentieth Century"/>
                <a:ea typeface="Twentieth Century"/>
                <a:cs typeface="Twentieth Century"/>
                <a:sym typeface="Twentieth Century"/>
              </a:rPr>
              <a:t>.</a:t>
            </a:r>
            <a:endParaRPr/>
          </a:p>
        </p:txBody>
      </p:sp>
      <p:sp>
        <p:nvSpPr>
          <p:cNvPr id="354" name="Google Shape;354;p14"/>
          <p:cNvSpPr txBox="1"/>
          <p:nvPr/>
        </p:nvSpPr>
        <p:spPr>
          <a:xfrm>
            <a:off x="266351" y="3034100"/>
            <a:ext cx="1122954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D8E2F3"/>
                </a:solidFill>
                <a:latin typeface="Twentieth Century"/>
                <a:ea typeface="Twentieth Century"/>
                <a:cs typeface="Twentieth Century"/>
                <a:sym typeface="Twentieth Century"/>
              </a:rPr>
              <a:t>INDICATES THE EFFICIENCY OF MANAGING WORKING CAPITAL</a:t>
            </a:r>
            <a:endParaRPr sz="1000" b="1">
              <a:solidFill>
                <a:srgbClr val="D8E2F3"/>
              </a:solidFill>
              <a:latin typeface="Twentieth Century"/>
              <a:ea typeface="Twentieth Century"/>
              <a:cs typeface="Twentieth Century"/>
              <a:sym typeface="Twentieth Century"/>
            </a:endParaRPr>
          </a:p>
        </p:txBody>
      </p:sp>
      <p:sp>
        <p:nvSpPr>
          <p:cNvPr id="355" name="Google Shape;355;p14"/>
          <p:cNvSpPr txBox="1"/>
          <p:nvPr/>
        </p:nvSpPr>
        <p:spPr>
          <a:xfrm>
            <a:off x="371060" y="3823901"/>
            <a:ext cx="11411865" cy="240065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a:solidFill>
                  <a:srgbClr val="00B050"/>
                </a:solidFill>
                <a:latin typeface="Twentieth Century"/>
                <a:ea typeface="Twentieth Century"/>
                <a:cs typeface="Twentieth Century"/>
                <a:sym typeface="Twentieth Century"/>
              </a:rPr>
              <a:t>The cash conversion cycle for a company is an interesting method to evaluate the efficiency of a company's operations. </a:t>
            </a:r>
            <a:endParaRPr/>
          </a:p>
          <a:p>
            <a:pPr marL="0" marR="0" lvl="0" indent="0" algn="just" rtl="0">
              <a:spcBef>
                <a:spcPts val="0"/>
              </a:spcBef>
              <a:spcAft>
                <a:spcPts val="0"/>
              </a:spcAft>
              <a:buNone/>
            </a:pPr>
            <a:r>
              <a:rPr lang="en-US" sz="3000">
                <a:solidFill>
                  <a:srgbClr val="00B050"/>
                </a:solidFill>
                <a:latin typeface="Twentieth Century"/>
                <a:ea typeface="Twentieth Century"/>
                <a:cs typeface="Twentieth Century"/>
                <a:sym typeface="Twentieth Century"/>
              </a:rPr>
              <a:t>Faster Conversion of cash cycle – Better</a:t>
            </a:r>
            <a:endParaRPr/>
          </a:p>
          <a:p>
            <a:pPr marL="0" marR="0" lvl="0" indent="0" algn="just" rtl="0">
              <a:spcBef>
                <a:spcPts val="0"/>
              </a:spcBef>
              <a:spcAft>
                <a:spcPts val="0"/>
              </a:spcAft>
              <a:buNone/>
            </a:pPr>
            <a:r>
              <a:rPr lang="en-US" sz="3000">
                <a:solidFill>
                  <a:srgbClr val="00B050"/>
                </a:solidFill>
                <a:latin typeface="Twentieth Century"/>
                <a:ea typeface="Twentieth Century"/>
                <a:cs typeface="Twentieth Century"/>
                <a:sym typeface="Twentieth Century"/>
              </a:rPr>
              <a:t>Credit – Shorter the better</a:t>
            </a:r>
            <a:endParaRPr/>
          </a:p>
          <a:p>
            <a:pPr marL="0" marR="0" lvl="0" indent="0" algn="just" rtl="0">
              <a:spcBef>
                <a:spcPts val="0"/>
              </a:spcBef>
              <a:spcAft>
                <a:spcPts val="0"/>
              </a:spcAft>
              <a:buNone/>
            </a:pPr>
            <a:endParaRPr sz="3000">
              <a:solidFill>
                <a:srgbClr val="00B050"/>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53"/>
                                        </p:tgtEl>
                                        <p:attrNameLst>
                                          <p:attrName>style.visibility</p:attrName>
                                        </p:attrNameLst>
                                      </p:cBhvr>
                                      <p:to>
                                        <p:strVal val="visible"/>
                                      </p:to>
                                    </p:set>
                                    <p:animEffect transition="in" filter="fade">
                                      <p:cBhvr>
                                        <p:cTn id="9" dur="3200"/>
                                        <p:tgtEl>
                                          <p:spTgt spid="353"/>
                                        </p:tgtEl>
                                      </p:cBhvr>
                                    </p:animEffect>
                                  </p:childTnLst>
                                </p:cTn>
                              </p:par>
                              <p:par>
                                <p:cTn id="10" presetID="10" presetClass="entr" presetSubtype="0" fill="hold" nodeType="withEffect">
                                  <p:stCondLst>
                                    <p:cond delay="3400"/>
                                  </p:stCondLst>
                                  <p:childTnLst>
                                    <p:set>
                                      <p:cBhvr>
                                        <p:cTn id="11" dur="1" fill="hold">
                                          <p:stCondLst>
                                            <p:cond delay="0"/>
                                          </p:stCondLst>
                                        </p:cTn>
                                        <p:tgtEl>
                                          <p:spTgt spid="354">
                                            <p:txEl>
                                              <p:pRg st="0" end="0"/>
                                            </p:txEl>
                                          </p:spTgt>
                                        </p:tgtEl>
                                        <p:attrNameLst>
                                          <p:attrName>style.visibility</p:attrName>
                                        </p:attrNameLst>
                                      </p:cBhvr>
                                      <p:to>
                                        <p:strVal val="visible"/>
                                      </p:to>
                                    </p:set>
                                    <p:animEffect transition="in" filter="fade">
                                      <p:cBhvr>
                                        <p:cTn id="12" dur="3200"/>
                                        <p:tgtEl>
                                          <p:spTgt spid="354">
                                            <p:txEl>
                                              <p:pRg st="0" end="0"/>
                                            </p:txEl>
                                          </p:spTgt>
                                        </p:tgtEl>
                                      </p:cBhvr>
                                    </p:animEffect>
                                  </p:childTnLst>
                                </p:cTn>
                              </p:par>
                              <p:par>
                                <p:cTn id="13" presetID="10" presetClass="entr" presetSubtype="0" fill="hold" nodeType="withEffect">
                                  <p:stCondLst>
                                    <p:cond delay="5500"/>
                                  </p:stCondLst>
                                  <p:childTnLst>
                                    <p:set>
                                      <p:cBhvr>
                                        <p:cTn id="14" dur="1" fill="hold">
                                          <p:stCondLst>
                                            <p:cond delay="0"/>
                                          </p:stCondLst>
                                        </p:cTn>
                                        <p:tgtEl>
                                          <p:spTgt spid="355">
                                            <p:txEl>
                                              <p:pRg st="0" end="0"/>
                                            </p:txEl>
                                          </p:spTgt>
                                        </p:tgtEl>
                                        <p:attrNameLst>
                                          <p:attrName>style.visibility</p:attrName>
                                        </p:attrNameLst>
                                      </p:cBhvr>
                                      <p:to>
                                        <p:strVal val="visible"/>
                                      </p:to>
                                    </p:set>
                                    <p:animEffect transition="in" filter="fade">
                                      <p:cBhvr>
                                        <p:cTn id="15" dur="3200"/>
                                        <p:tgtEl>
                                          <p:spTgt spid="355">
                                            <p:txEl>
                                              <p:pRg st="0" end="0"/>
                                            </p:txEl>
                                          </p:spTgt>
                                        </p:tgtEl>
                                      </p:cBhvr>
                                    </p:animEffect>
                                  </p:childTnLst>
                                </p:cTn>
                              </p:par>
                              <p:par>
                                <p:cTn id="16" presetID="10" presetClass="entr" presetSubtype="0" fill="hold" nodeType="withEffect">
                                  <p:stCondLst>
                                    <p:cond delay="5500"/>
                                  </p:stCondLst>
                                  <p:childTnLst>
                                    <p:set>
                                      <p:cBhvr>
                                        <p:cTn id="17" dur="1" fill="hold">
                                          <p:stCondLst>
                                            <p:cond delay="0"/>
                                          </p:stCondLst>
                                        </p:cTn>
                                        <p:tgtEl>
                                          <p:spTgt spid="355">
                                            <p:txEl>
                                              <p:pRg st="1" end="1"/>
                                            </p:txEl>
                                          </p:spTgt>
                                        </p:tgtEl>
                                        <p:attrNameLst>
                                          <p:attrName>style.visibility</p:attrName>
                                        </p:attrNameLst>
                                      </p:cBhvr>
                                      <p:to>
                                        <p:strVal val="visible"/>
                                      </p:to>
                                    </p:set>
                                    <p:animEffect transition="in" filter="fade">
                                      <p:cBhvr>
                                        <p:cTn id="18" dur="3200"/>
                                        <p:tgtEl>
                                          <p:spTgt spid="355">
                                            <p:txEl>
                                              <p:pRg st="1" end="1"/>
                                            </p:txEl>
                                          </p:spTgt>
                                        </p:tgtEl>
                                      </p:cBhvr>
                                    </p:animEffect>
                                  </p:childTnLst>
                                </p:cTn>
                              </p:par>
                              <p:par>
                                <p:cTn id="19" presetID="10" presetClass="entr" presetSubtype="0" fill="hold" nodeType="withEffect">
                                  <p:stCondLst>
                                    <p:cond delay="5500"/>
                                  </p:stCondLst>
                                  <p:childTnLst>
                                    <p:set>
                                      <p:cBhvr>
                                        <p:cTn id="20" dur="1" fill="hold">
                                          <p:stCondLst>
                                            <p:cond delay="0"/>
                                          </p:stCondLst>
                                        </p:cTn>
                                        <p:tgtEl>
                                          <p:spTgt spid="355">
                                            <p:txEl>
                                              <p:pRg st="2" end="2"/>
                                            </p:txEl>
                                          </p:spTgt>
                                        </p:tgtEl>
                                        <p:attrNameLst>
                                          <p:attrName>style.visibility</p:attrName>
                                        </p:attrNameLst>
                                      </p:cBhvr>
                                      <p:to>
                                        <p:strVal val="visible"/>
                                      </p:to>
                                    </p:set>
                                    <p:animEffect transition="in" filter="fade">
                                      <p:cBhvr>
                                        <p:cTn id="21" dur="3200"/>
                                        <p:tgtEl>
                                          <p:spTgt spid="355">
                                            <p:txEl>
                                              <p:pRg st="2" end="2"/>
                                            </p:txEl>
                                          </p:spTgt>
                                        </p:tgtEl>
                                      </p:cBhvr>
                                    </p:animEffect>
                                  </p:childTnLst>
                                </p:cTn>
                              </p:par>
                              <p:par>
                                <p:cTn id="22" presetID="10" presetClass="entr" presetSubtype="0" fill="hold" nodeType="withEffect">
                                  <p:stCondLst>
                                    <p:cond delay="5500"/>
                                  </p:stCondLst>
                                  <p:childTnLst>
                                    <p:set>
                                      <p:cBhvr>
                                        <p:cTn id="23" dur="1" fill="hold">
                                          <p:stCondLst>
                                            <p:cond delay="0"/>
                                          </p:stCondLst>
                                        </p:cTn>
                                        <p:tgtEl>
                                          <p:spTgt spid="355">
                                            <p:txEl>
                                              <p:pRg st="3" end="3"/>
                                            </p:txEl>
                                          </p:spTgt>
                                        </p:tgtEl>
                                        <p:attrNameLst>
                                          <p:attrName>style.visibility</p:attrName>
                                        </p:attrNameLst>
                                      </p:cBhvr>
                                      <p:to>
                                        <p:strVal val="visible"/>
                                      </p:to>
                                    </p:set>
                                    <p:animEffect transition="in" filter="fade">
                                      <p:cBhvr>
                                        <p:cTn id="24" dur="3200"/>
                                        <p:tgtEl>
                                          <p:spTgt spid="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5"/>
          <p:cNvSpPr/>
          <p:nvPr/>
        </p:nvSpPr>
        <p:spPr>
          <a:xfrm>
            <a:off x="3514939" y="1136695"/>
            <a:ext cx="5162121" cy="5162121"/>
          </a:xfrm>
          <a:custGeom>
            <a:avLst/>
            <a:gdLst/>
            <a:ahLst/>
            <a:cxnLst/>
            <a:rect l="l" t="t" r="r" b="b"/>
            <a:pathLst>
              <a:path w="120000" h="120000" extrusionOk="0">
                <a:moveTo>
                  <a:pt x="40732" y="7591"/>
                </a:moveTo>
                <a:lnTo>
                  <a:pt x="40732" y="7591"/>
                </a:lnTo>
                <a:cubicBezTo>
                  <a:pt x="50911" y="3849"/>
                  <a:pt x="61960" y="3152"/>
                  <a:pt x="72529" y="5585"/>
                </a:cubicBezTo>
                <a:lnTo>
                  <a:pt x="73828" y="1647"/>
                </a:lnTo>
                <a:lnTo>
                  <a:pt x="76512" y="9935"/>
                </a:lnTo>
                <a:lnTo>
                  <a:pt x="69266" y="15479"/>
                </a:lnTo>
                <a:lnTo>
                  <a:pt x="70564" y="11542"/>
                </a:lnTo>
                <a:lnTo>
                  <a:pt x="70564" y="11542"/>
                </a:lnTo>
                <a:cubicBezTo>
                  <a:pt x="61344" y="9532"/>
                  <a:pt x="51743" y="10194"/>
                  <a:pt x="42886" y="13450"/>
                </a:cubicBezTo>
                <a:close/>
              </a:path>
            </a:pathLst>
          </a:custGeom>
          <a:solidFill>
            <a:srgbClr val="FFC000"/>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327273" y="954033"/>
            <a:ext cx="5541898" cy="5527444"/>
          </a:xfrm>
          <a:custGeom>
            <a:avLst/>
            <a:gdLst/>
            <a:ahLst/>
            <a:cxnLst/>
            <a:rect l="l" t="t" r="r" b="b"/>
            <a:pathLst>
              <a:path w="120000" h="120000" extrusionOk="0">
                <a:moveTo>
                  <a:pt x="108060" y="31556"/>
                </a:moveTo>
                <a:lnTo>
                  <a:pt x="108060" y="31556"/>
                </a:lnTo>
                <a:cubicBezTo>
                  <a:pt x="112348" y="38799"/>
                  <a:pt x="114944" y="46918"/>
                  <a:pt x="115651" y="55305"/>
                </a:cubicBezTo>
                <a:lnTo>
                  <a:pt x="119788" y="55340"/>
                </a:lnTo>
                <a:lnTo>
                  <a:pt x="112734" y="60441"/>
                </a:lnTo>
                <a:lnTo>
                  <a:pt x="105261" y="55218"/>
                </a:lnTo>
                <a:lnTo>
                  <a:pt x="109395" y="55253"/>
                </a:lnTo>
                <a:cubicBezTo>
                  <a:pt x="108698" y="48003"/>
                  <a:pt x="106411" y="40996"/>
                  <a:pt x="102698" y="34729"/>
                </a:cubicBezTo>
                <a:close/>
              </a:path>
            </a:pathLst>
          </a:custGeom>
          <a:solidFill>
            <a:srgbClr val="00B050"/>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261405" y="997911"/>
            <a:ext cx="5673636" cy="5439688"/>
          </a:xfrm>
          <a:custGeom>
            <a:avLst/>
            <a:gdLst/>
            <a:ahLst/>
            <a:cxnLst/>
            <a:rect l="l" t="t" r="r" b="b"/>
            <a:pathLst>
              <a:path w="120000" h="120000" extrusionOk="0">
                <a:moveTo>
                  <a:pt x="103636" y="95007"/>
                </a:moveTo>
                <a:lnTo>
                  <a:pt x="103636" y="95007"/>
                </a:lnTo>
                <a:cubicBezTo>
                  <a:pt x="97618" y="102463"/>
                  <a:pt x="89779" y="108251"/>
                  <a:pt x="80871" y="111817"/>
                </a:cubicBezTo>
                <a:lnTo>
                  <a:pt x="82069" y="115780"/>
                </a:lnTo>
                <a:lnTo>
                  <a:pt x="75260" y="110486"/>
                </a:lnTo>
                <a:lnTo>
                  <a:pt x="77870" y="101889"/>
                </a:lnTo>
                <a:lnTo>
                  <a:pt x="79068" y="105852"/>
                </a:lnTo>
                <a:lnTo>
                  <a:pt x="79068" y="105852"/>
                </a:lnTo>
                <a:cubicBezTo>
                  <a:pt x="86807" y="102688"/>
                  <a:pt x="93622" y="97650"/>
                  <a:pt x="98888" y="91198"/>
                </a:cubicBezTo>
                <a:close/>
              </a:path>
            </a:pathLst>
          </a:custGeom>
          <a:solidFill>
            <a:srgbClr val="FF5969"/>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286802" y="882641"/>
            <a:ext cx="5622840" cy="5670229"/>
          </a:xfrm>
          <a:custGeom>
            <a:avLst/>
            <a:gdLst/>
            <a:ahLst/>
            <a:cxnLst/>
            <a:rect l="l" t="t" r="r" b="b"/>
            <a:pathLst>
              <a:path w="120000" h="120000" extrusionOk="0">
                <a:moveTo>
                  <a:pt x="43073" y="113244"/>
                </a:moveTo>
                <a:cubicBezTo>
                  <a:pt x="33809" y="110295"/>
                  <a:pt x="25476" y="104978"/>
                  <a:pt x="18896" y="97818"/>
                </a:cubicBezTo>
                <a:lnTo>
                  <a:pt x="15607" y="100327"/>
                </a:lnTo>
                <a:lnTo>
                  <a:pt x="18067" y="91985"/>
                </a:lnTo>
                <a:lnTo>
                  <a:pt x="27152" y="91521"/>
                </a:lnTo>
                <a:lnTo>
                  <a:pt x="23864" y="94029"/>
                </a:lnTo>
                <a:lnTo>
                  <a:pt x="23864" y="94029"/>
                </a:lnTo>
                <a:cubicBezTo>
                  <a:pt x="29647" y="100192"/>
                  <a:pt x="36905" y="104773"/>
                  <a:pt x="44950" y="107340"/>
                </a:cubicBezTo>
                <a:close/>
              </a:path>
            </a:pathLst>
          </a:custGeom>
          <a:solidFill>
            <a:srgbClr val="7030A0"/>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185777" y="1053152"/>
            <a:ext cx="5820446" cy="5162121"/>
          </a:xfrm>
          <a:custGeom>
            <a:avLst/>
            <a:gdLst/>
            <a:ahLst/>
            <a:cxnLst/>
            <a:rect l="l" t="t" r="r" b="b"/>
            <a:pathLst>
              <a:path w="120000" h="120000" extrusionOk="0">
                <a:moveTo>
                  <a:pt x="3764" y="62845"/>
                </a:moveTo>
                <a:cubicBezTo>
                  <a:pt x="3340" y="54603"/>
                  <a:pt x="4764" y="46369"/>
                  <a:pt x="7933" y="38738"/>
                </a:cubicBezTo>
                <a:lnTo>
                  <a:pt x="4591" y="36962"/>
                </a:lnTo>
                <a:lnTo>
                  <a:pt x="12882" y="34965"/>
                </a:lnTo>
                <a:lnTo>
                  <a:pt x="16277" y="43171"/>
                </a:lnTo>
                <a:lnTo>
                  <a:pt x="12935" y="41395"/>
                </a:lnTo>
                <a:lnTo>
                  <a:pt x="12935" y="41395"/>
                </a:lnTo>
                <a:cubicBezTo>
                  <a:pt x="10154" y="48108"/>
                  <a:pt x="8912" y="55334"/>
                  <a:pt x="9295" y="62565"/>
                </a:cubicBezTo>
                <a:close/>
              </a:path>
            </a:pathLst>
          </a:cu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15"/>
          <p:cNvGrpSpPr/>
          <p:nvPr/>
        </p:nvGrpSpPr>
        <p:grpSpPr>
          <a:xfrm>
            <a:off x="6725944" y="1228286"/>
            <a:ext cx="1377156" cy="1377156"/>
            <a:chOff x="4766480" y="41043"/>
            <a:chExt cx="1377156" cy="1377156"/>
          </a:xfrm>
        </p:grpSpPr>
        <p:sp>
          <p:nvSpPr>
            <p:cNvPr id="366" name="Google Shape;366;p15"/>
            <p:cNvSpPr/>
            <p:nvPr/>
          </p:nvSpPr>
          <p:spPr>
            <a:xfrm>
              <a:off x="4766480" y="41043"/>
              <a:ext cx="1377156" cy="13771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txBox="1"/>
            <p:nvPr/>
          </p:nvSpPr>
          <p:spPr>
            <a:xfrm>
              <a:off x="4766480" y="41043"/>
              <a:ext cx="1377156" cy="137715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FFC000"/>
                </a:buClr>
                <a:buSzPts val="2000"/>
                <a:buFont typeface="Twentieth Century"/>
                <a:buNone/>
              </a:pPr>
              <a:r>
                <a:rPr lang="en-US" sz="2000" b="1">
                  <a:solidFill>
                    <a:srgbClr val="FFC000"/>
                  </a:solidFill>
                  <a:latin typeface="Twentieth Century"/>
                  <a:ea typeface="Twentieth Century"/>
                  <a:cs typeface="Twentieth Century"/>
                  <a:sym typeface="Twentieth Century"/>
                </a:rPr>
                <a:t>Raw Material</a:t>
              </a:r>
              <a:endParaRPr sz="2400" b="1">
                <a:solidFill>
                  <a:srgbClr val="FFC000"/>
                </a:solidFill>
                <a:latin typeface="Twentieth Century"/>
                <a:ea typeface="Twentieth Century"/>
                <a:cs typeface="Twentieth Century"/>
                <a:sym typeface="Twentieth Century"/>
              </a:endParaRPr>
            </a:p>
          </p:txBody>
        </p:sp>
      </p:grpSp>
      <p:grpSp>
        <p:nvGrpSpPr>
          <p:cNvPr id="368" name="Google Shape;368;p15"/>
          <p:cNvGrpSpPr/>
          <p:nvPr/>
        </p:nvGrpSpPr>
        <p:grpSpPr>
          <a:xfrm>
            <a:off x="7557885" y="3788736"/>
            <a:ext cx="1377156" cy="1377156"/>
            <a:chOff x="5598421" y="2601493"/>
            <a:chExt cx="1377156" cy="1377156"/>
          </a:xfrm>
        </p:grpSpPr>
        <p:sp>
          <p:nvSpPr>
            <p:cNvPr id="369" name="Google Shape;369;p15"/>
            <p:cNvSpPr/>
            <p:nvPr/>
          </p:nvSpPr>
          <p:spPr>
            <a:xfrm>
              <a:off x="5598421" y="2601493"/>
              <a:ext cx="1377156" cy="13771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txBox="1"/>
            <p:nvPr/>
          </p:nvSpPr>
          <p:spPr>
            <a:xfrm>
              <a:off x="5598421" y="2601493"/>
              <a:ext cx="1377156" cy="137715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B050"/>
                </a:buClr>
                <a:buSzPts val="2000"/>
                <a:buFont typeface="Twentieth Century"/>
                <a:buNone/>
              </a:pPr>
              <a:r>
                <a:rPr lang="en-US" sz="2000" b="1">
                  <a:solidFill>
                    <a:srgbClr val="00B050"/>
                  </a:solidFill>
                  <a:latin typeface="Twentieth Century"/>
                  <a:ea typeface="Twentieth Century"/>
                  <a:cs typeface="Twentieth Century"/>
                  <a:sym typeface="Twentieth Century"/>
                </a:rPr>
                <a:t>Work In Progress</a:t>
              </a:r>
              <a:endParaRPr sz="2000" b="1">
                <a:solidFill>
                  <a:srgbClr val="00B050"/>
                </a:solidFill>
                <a:latin typeface="Twentieth Century"/>
                <a:ea typeface="Twentieth Century"/>
                <a:cs typeface="Twentieth Century"/>
                <a:sym typeface="Twentieth Century"/>
              </a:endParaRPr>
            </a:p>
          </p:txBody>
        </p:sp>
      </p:grpSp>
      <p:grpSp>
        <p:nvGrpSpPr>
          <p:cNvPr id="371" name="Google Shape;371;p15"/>
          <p:cNvGrpSpPr/>
          <p:nvPr/>
        </p:nvGrpSpPr>
        <p:grpSpPr>
          <a:xfrm>
            <a:off x="5379836" y="5371182"/>
            <a:ext cx="1377156" cy="1377156"/>
            <a:chOff x="3420372" y="4183939"/>
            <a:chExt cx="1377156" cy="1377156"/>
          </a:xfrm>
        </p:grpSpPr>
        <p:sp>
          <p:nvSpPr>
            <p:cNvPr id="372" name="Google Shape;372;p15"/>
            <p:cNvSpPr/>
            <p:nvPr/>
          </p:nvSpPr>
          <p:spPr>
            <a:xfrm>
              <a:off x="3420372" y="4183939"/>
              <a:ext cx="1377156" cy="13771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txBox="1"/>
            <p:nvPr/>
          </p:nvSpPr>
          <p:spPr>
            <a:xfrm>
              <a:off x="3420372" y="4183939"/>
              <a:ext cx="1377156" cy="137715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FF5969"/>
                </a:buClr>
                <a:buSzPts val="2000"/>
                <a:buFont typeface="Twentieth Century"/>
                <a:buNone/>
              </a:pPr>
              <a:r>
                <a:rPr lang="en-US" sz="2000" b="1">
                  <a:solidFill>
                    <a:srgbClr val="FF5969"/>
                  </a:solidFill>
                  <a:latin typeface="Twentieth Century"/>
                  <a:ea typeface="Twentieth Century"/>
                  <a:cs typeface="Twentieth Century"/>
                  <a:sym typeface="Twentieth Century"/>
                </a:rPr>
                <a:t>Finished Goods</a:t>
              </a:r>
              <a:endParaRPr sz="2000" b="1">
                <a:solidFill>
                  <a:srgbClr val="FF5969"/>
                </a:solidFill>
                <a:latin typeface="Twentieth Century"/>
                <a:ea typeface="Twentieth Century"/>
                <a:cs typeface="Twentieth Century"/>
                <a:sym typeface="Twentieth Century"/>
              </a:endParaRPr>
            </a:p>
          </p:txBody>
        </p:sp>
      </p:grpSp>
      <p:grpSp>
        <p:nvGrpSpPr>
          <p:cNvPr id="374" name="Google Shape;374;p15"/>
          <p:cNvGrpSpPr/>
          <p:nvPr/>
        </p:nvGrpSpPr>
        <p:grpSpPr>
          <a:xfrm>
            <a:off x="3111886" y="3788736"/>
            <a:ext cx="1556957" cy="1377156"/>
            <a:chOff x="1152422" y="2601493"/>
            <a:chExt cx="1556957" cy="1377156"/>
          </a:xfrm>
        </p:grpSpPr>
        <p:sp>
          <p:nvSpPr>
            <p:cNvPr id="375" name="Google Shape;375;p15"/>
            <p:cNvSpPr/>
            <p:nvPr/>
          </p:nvSpPr>
          <p:spPr>
            <a:xfrm>
              <a:off x="1152422" y="2601493"/>
              <a:ext cx="1556957" cy="13771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txBox="1"/>
            <p:nvPr/>
          </p:nvSpPr>
          <p:spPr>
            <a:xfrm>
              <a:off x="1152422" y="2601493"/>
              <a:ext cx="1556957" cy="137715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7030A0"/>
                </a:buClr>
                <a:buSzPts val="2000"/>
                <a:buFont typeface="Twentieth Century"/>
                <a:buNone/>
              </a:pPr>
              <a:r>
                <a:rPr lang="en-US" sz="2000" b="1">
                  <a:solidFill>
                    <a:srgbClr val="7030A0"/>
                  </a:solidFill>
                  <a:latin typeface="Twentieth Century"/>
                  <a:ea typeface="Twentieth Century"/>
                  <a:cs typeface="Twentieth Century"/>
                  <a:sym typeface="Twentieth Century"/>
                </a:rPr>
                <a:t>Debt Collection</a:t>
              </a:r>
              <a:endParaRPr sz="2000" b="1">
                <a:solidFill>
                  <a:srgbClr val="7030A0"/>
                </a:solidFill>
                <a:latin typeface="Twentieth Century"/>
                <a:ea typeface="Twentieth Century"/>
                <a:cs typeface="Twentieth Century"/>
                <a:sym typeface="Twentieth Century"/>
              </a:endParaRPr>
            </a:p>
          </p:txBody>
        </p:sp>
      </p:grpSp>
      <p:grpSp>
        <p:nvGrpSpPr>
          <p:cNvPr id="377" name="Google Shape;377;p15"/>
          <p:cNvGrpSpPr/>
          <p:nvPr/>
        </p:nvGrpSpPr>
        <p:grpSpPr>
          <a:xfrm>
            <a:off x="3841215" y="1332710"/>
            <a:ext cx="1377156" cy="1377156"/>
            <a:chOff x="1881751" y="145467"/>
            <a:chExt cx="1377156" cy="1377156"/>
          </a:xfrm>
        </p:grpSpPr>
        <p:sp>
          <p:nvSpPr>
            <p:cNvPr id="378" name="Google Shape;378;p15"/>
            <p:cNvSpPr/>
            <p:nvPr/>
          </p:nvSpPr>
          <p:spPr>
            <a:xfrm>
              <a:off x="1881751" y="145467"/>
              <a:ext cx="1377156" cy="13771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txBox="1"/>
            <p:nvPr/>
          </p:nvSpPr>
          <p:spPr>
            <a:xfrm>
              <a:off x="1881751" y="145467"/>
              <a:ext cx="1377156" cy="1377156"/>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3D6FC9"/>
                </a:buClr>
                <a:buSzPts val="2800"/>
                <a:buFont typeface="Twentieth Century"/>
                <a:buNone/>
              </a:pPr>
              <a:r>
                <a:rPr lang="en-US" sz="2800" b="1">
                  <a:solidFill>
                    <a:srgbClr val="3D6FC9"/>
                  </a:solidFill>
                  <a:latin typeface="Twentieth Century"/>
                  <a:ea typeface="Twentieth Century"/>
                  <a:cs typeface="Twentieth Century"/>
                  <a:sym typeface="Twentieth Century"/>
                </a:rPr>
                <a:t>Cash</a:t>
              </a:r>
              <a:endParaRPr sz="2000" b="1">
                <a:solidFill>
                  <a:srgbClr val="3D6FC9"/>
                </a:solidFill>
                <a:latin typeface="Twentieth Century"/>
                <a:ea typeface="Twentieth Century"/>
                <a:cs typeface="Twentieth Century"/>
                <a:sym typeface="Twentieth Century"/>
              </a:endParaRPr>
            </a:p>
          </p:txBody>
        </p:sp>
      </p:grpSp>
      <p:sp>
        <p:nvSpPr>
          <p:cNvPr id="380" name="Google Shape;380;p15"/>
          <p:cNvSpPr/>
          <p:nvPr/>
        </p:nvSpPr>
        <p:spPr>
          <a:xfrm>
            <a:off x="4572988" y="2085017"/>
            <a:ext cx="278935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D5DBE5"/>
                </a:solidFill>
                <a:latin typeface="Twentieth Century"/>
                <a:ea typeface="Twentieth Century"/>
                <a:cs typeface="Twentieth Century"/>
                <a:sym typeface="Twentieth Century"/>
              </a:rPr>
              <a:t>Purchase</a:t>
            </a:r>
            <a:endParaRPr/>
          </a:p>
        </p:txBody>
      </p:sp>
      <p:sp>
        <p:nvSpPr>
          <p:cNvPr id="381" name="Google Shape;381;p15"/>
          <p:cNvSpPr/>
          <p:nvPr/>
        </p:nvSpPr>
        <p:spPr>
          <a:xfrm rot="-5400000">
            <a:off x="7905751" y="3219661"/>
            <a:ext cx="45085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D5DBE5"/>
                </a:solidFill>
                <a:latin typeface="Twentieth Century"/>
                <a:ea typeface="Twentieth Century"/>
                <a:cs typeface="Twentieth Century"/>
                <a:sym typeface="Twentieth Century"/>
              </a:rPr>
              <a:t>Production</a:t>
            </a:r>
            <a:endParaRPr/>
          </a:p>
        </p:txBody>
      </p:sp>
      <p:sp>
        <p:nvSpPr>
          <p:cNvPr id="382" name="Google Shape;382;p15"/>
          <p:cNvSpPr/>
          <p:nvPr/>
        </p:nvSpPr>
        <p:spPr>
          <a:xfrm>
            <a:off x="5234725" y="4611648"/>
            <a:ext cx="168668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D5DBE5"/>
                </a:solidFill>
                <a:latin typeface="Twentieth Century"/>
                <a:ea typeface="Twentieth Century"/>
                <a:cs typeface="Twentieth Century"/>
                <a:sym typeface="Twentieth Century"/>
              </a:rPr>
              <a:t>Sales</a:t>
            </a:r>
            <a:endParaRPr/>
          </a:p>
        </p:txBody>
      </p:sp>
      <p:sp>
        <p:nvSpPr>
          <p:cNvPr id="383" name="Google Shape;383;p15"/>
          <p:cNvSpPr/>
          <p:nvPr/>
        </p:nvSpPr>
        <p:spPr>
          <a:xfrm rot="-5400000">
            <a:off x="-755721" y="3221593"/>
            <a:ext cx="5694948"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D5DBE5"/>
                </a:solidFill>
                <a:latin typeface="Twentieth Century"/>
                <a:ea typeface="Twentieth Century"/>
                <a:cs typeface="Twentieth Century"/>
                <a:sym typeface="Twentieth Century"/>
              </a:rPr>
              <a:t>Realisation of CASH</a:t>
            </a:r>
            <a:endParaRPr/>
          </a:p>
        </p:txBody>
      </p:sp>
      <p:sp>
        <p:nvSpPr>
          <p:cNvPr id="384" name="Google Shape;384;p15"/>
          <p:cNvSpPr/>
          <p:nvPr/>
        </p:nvSpPr>
        <p:spPr>
          <a:xfrm>
            <a:off x="1440018" y="0"/>
            <a:ext cx="854195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D5DBE5"/>
                </a:solidFill>
                <a:latin typeface="Twentieth Century"/>
                <a:ea typeface="Twentieth Century"/>
                <a:cs typeface="Twentieth Century"/>
                <a:sym typeface="Twentieth Century"/>
              </a:rPr>
              <a:t>Cash Operating Cycle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 calcmode="lin" valueType="num">
                                      <p:cBhvr additive="base">
                                        <p:cTn id="7" dur="500"/>
                                        <p:tgtEl>
                                          <p:spTgt spid="380"/>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700"/>
                                  </p:stCondLst>
                                  <p:childTnLst>
                                    <p:set>
                                      <p:cBhvr>
                                        <p:cTn id="9" dur="1" fill="hold">
                                          <p:stCondLst>
                                            <p:cond delay="0"/>
                                          </p:stCondLst>
                                        </p:cTn>
                                        <p:tgtEl>
                                          <p:spTgt spid="360"/>
                                        </p:tgtEl>
                                        <p:attrNameLst>
                                          <p:attrName>style.visibility</p:attrName>
                                        </p:attrNameLst>
                                      </p:cBhvr>
                                      <p:to>
                                        <p:strVal val="visible"/>
                                      </p:to>
                                    </p:set>
                                    <p:animEffect transition="in" filter="fade">
                                      <p:cBhvr>
                                        <p:cTn id="10" dur="1000"/>
                                        <p:tgtEl>
                                          <p:spTgt spid="360"/>
                                        </p:tgtEl>
                                      </p:cBhvr>
                                    </p:animEffect>
                                  </p:childTnLst>
                                </p:cTn>
                              </p:par>
                              <p:par>
                                <p:cTn id="11" presetID="1" presetClass="entr" presetSubtype="0" fill="hold" nodeType="withEffect">
                                  <p:stCondLst>
                                    <p:cond delay="1800"/>
                                  </p:stCondLst>
                                  <p:childTnLst>
                                    <p:set>
                                      <p:cBhvr>
                                        <p:cTn id="12" dur="1" fill="hold">
                                          <p:stCondLst>
                                            <p:cond delay="0"/>
                                          </p:stCondLst>
                                        </p:cTn>
                                        <p:tgtEl>
                                          <p:spTgt spid="365"/>
                                        </p:tgtEl>
                                        <p:attrNameLst>
                                          <p:attrName>style.visibility</p:attrName>
                                        </p:attrNameLst>
                                      </p:cBhvr>
                                      <p:to>
                                        <p:strVal val="visible"/>
                                      </p:to>
                                    </p:set>
                                  </p:childTnLst>
                                </p:cTn>
                              </p:par>
                              <p:par>
                                <p:cTn id="13" presetID="2" presetClass="entr" presetSubtype="2" fill="hold" nodeType="withEffect">
                                  <p:stCondLst>
                                    <p:cond delay="2000"/>
                                  </p:stCondLst>
                                  <p:childTnLst>
                                    <p:set>
                                      <p:cBhvr>
                                        <p:cTn id="14" dur="1" fill="hold">
                                          <p:stCondLst>
                                            <p:cond delay="0"/>
                                          </p:stCondLst>
                                        </p:cTn>
                                        <p:tgtEl>
                                          <p:spTgt spid="381"/>
                                        </p:tgtEl>
                                        <p:attrNameLst>
                                          <p:attrName>style.visibility</p:attrName>
                                        </p:attrNameLst>
                                      </p:cBhvr>
                                      <p:to>
                                        <p:strVal val="visible"/>
                                      </p:to>
                                    </p:set>
                                    <p:anim calcmode="lin" valueType="num">
                                      <p:cBhvr additive="base">
                                        <p:cTn id="15" dur="800"/>
                                        <p:tgtEl>
                                          <p:spTgt spid="381"/>
                                        </p:tgtEl>
                                        <p:attrNameLst>
                                          <p:attrName>ppt_x</p:attrName>
                                        </p:attrNameLst>
                                      </p:cBhvr>
                                      <p:tavLst>
                                        <p:tav tm="0">
                                          <p:val>
                                            <p:strVal val="#ppt_x+1"/>
                                          </p:val>
                                        </p:tav>
                                        <p:tav tm="100000">
                                          <p:val>
                                            <p:strVal val="#ppt_x"/>
                                          </p:val>
                                        </p:tav>
                                      </p:tavLst>
                                    </p:anim>
                                  </p:childTnLst>
                                </p:cTn>
                              </p:par>
                              <p:par>
                                <p:cTn id="16" presetID="10" presetClass="entr" presetSubtype="0" fill="hold" nodeType="withEffect">
                                  <p:stCondLst>
                                    <p:cond delay="2700"/>
                                  </p:stCondLst>
                                  <p:childTnLst>
                                    <p:set>
                                      <p:cBhvr>
                                        <p:cTn id="17" dur="1" fill="hold">
                                          <p:stCondLst>
                                            <p:cond delay="0"/>
                                          </p:stCondLst>
                                        </p:cTn>
                                        <p:tgtEl>
                                          <p:spTgt spid="361"/>
                                        </p:tgtEl>
                                        <p:attrNameLst>
                                          <p:attrName>style.visibility</p:attrName>
                                        </p:attrNameLst>
                                      </p:cBhvr>
                                      <p:to>
                                        <p:strVal val="visible"/>
                                      </p:to>
                                    </p:set>
                                    <p:animEffect transition="in" filter="fade">
                                      <p:cBhvr>
                                        <p:cTn id="18" dur="1000"/>
                                        <p:tgtEl>
                                          <p:spTgt spid="361"/>
                                        </p:tgtEl>
                                      </p:cBhvr>
                                    </p:animEffect>
                                  </p:childTnLst>
                                </p:cTn>
                              </p:par>
                              <p:par>
                                <p:cTn id="19" presetID="1" presetClass="entr" presetSubtype="0" fill="hold" nodeType="withEffect">
                                  <p:stCondLst>
                                    <p:cond delay="3700"/>
                                  </p:stCondLst>
                                  <p:childTnLst>
                                    <p:set>
                                      <p:cBhvr>
                                        <p:cTn id="20" dur="1" fill="hold">
                                          <p:stCondLst>
                                            <p:cond delay="0"/>
                                          </p:stCondLst>
                                        </p:cTn>
                                        <p:tgtEl>
                                          <p:spTgt spid="368"/>
                                        </p:tgtEl>
                                        <p:attrNameLst>
                                          <p:attrName>style.visibility</p:attrName>
                                        </p:attrNameLst>
                                      </p:cBhvr>
                                      <p:to>
                                        <p:strVal val="visible"/>
                                      </p:to>
                                    </p:set>
                                  </p:childTnLst>
                                </p:cTn>
                              </p:par>
                              <p:par>
                                <p:cTn id="21" presetID="10" presetClass="entr" presetSubtype="0" fill="hold" nodeType="withEffect">
                                  <p:stCondLst>
                                    <p:cond delay="3900"/>
                                  </p:stCondLst>
                                  <p:childTnLst>
                                    <p:set>
                                      <p:cBhvr>
                                        <p:cTn id="22" dur="1" fill="hold">
                                          <p:stCondLst>
                                            <p:cond delay="0"/>
                                          </p:stCondLst>
                                        </p:cTn>
                                        <p:tgtEl>
                                          <p:spTgt spid="362"/>
                                        </p:tgtEl>
                                        <p:attrNameLst>
                                          <p:attrName>style.visibility</p:attrName>
                                        </p:attrNameLst>
                                      </p:cBhvr>
                                      <p:to>
                                        <p:strVal val="visible"/>
                                      </p:to>
                                    </p:set>
                                    <p:animEffect transition="in" filter="fade">
                                      <p:cBhvr>
                                        <p:cTn id="23" dur="1000"/>
                                        <p:tgtEl>
                                          <p:spTgt spid="362"/>
                                        </p:tgtEl>
                                      </p:cBhvr>
                                    </p:animEffect>
                                  </p:childTnLst>
                                </p:cTn>
                              </p:par>
                              <p:par>
                                <p:cTn id="24" presetID="1" presetClass="entr" presetSubtype="0" fill="hold" nodeType="withEffect">
                                  <p:stCondLst>
                                    <p:cond delay="4900"/>
                                  </p:stCondLst>
                                  <p:childTnLst>
                                    <p:set>
                                      <p:cBhvr>
                                        <p:cTn id="25" dur="1" fill="hold">
                                          <p:stCondLst>
                                            <p:cond delay="0"/>
                                          </p:stCondLst>
                                        </p:cTn>
                                        <p:tgtEl>
                                          <p:spTgt spid="371"/>
                                        </p:tgtEl>
                                        <p:attrNameLst>
                                          <p:attrName>style.visibility</p:attrName>
                                        </p:attrNameLst>
                                      </p:cBhvr>
                                      <p:to>
                                        <p:strVal val="visible"/>
                                      </p:to>
                                    </p:set>
                                  </p:childTnLst>
                                </p:cTn>
                              </p:par>
                              <p:par>
                                <p:cTn id="26" presetID="2" presetClass="entr" presetSubtype="4" fill="hold" nodeType="withEffect">
                                  <p:stCondLst>
                                    <p:cond delay="5000"/>
                                  </p:stCondLst>
                                  <p:childTnLst>
                                    <p:set>
                                      <p:cBhvr>
                                        <p:cTn id="27" dur="1" fill="hold">
                                          <p:stCondLst>
                                            <p:cond delay="0"/>
                                          </p:stCondLst>
                                        </p:cTn>
                                        <p:tgtEl>
                                          <p:spTgt spid="382"/>
                                        </p:tgtEl>
                                        <p:attrNameLst>
                                          <p:attrName>style.visibility</p:attrName>
                                        </p:attrNameLst>
                                      </p:cBhvr>
                                      <p:to>
                                        <p:strVal val="visible"/>
                                      </p:to>
                                    </p:set>
                                    <p:anim calcmode="lin" valueType="num">
                                      <p:cBhvr additive="base">
                                        <p:cTn id="28" dur="1000"/>
                                        <p:tgtEl>
                                          <p:spTgt spid="382"/>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6100"/>
                                  </p:stCondLst>
                                  <p:childTnLst>
                                    <p:set>
                                      <p:cBhvr>
                                        <p:cTn id="30" dur="1" fill="hold">
                                          <p:stCondLst>
                                            <p:cond delay="0"/>
                                          </p:stCondLst>
                                        </p:cTn>
                                        <p:tgtEl>
                                          <p:spTgt spid="363"/>
                                        </p:tgtEl>
                                        <p:attrNameLst>
                                          <p:attrName>style.visibility</p:attrName>
                                        </p:attrNameLst>
                                      </p:cBhvr>
                                      <p:to>
                                        <p:strVal val="visible"/>
                                      </p:to>
                                    </p:set>
                                    <p:animEffect transition="in" filter="fade">
                                      <p:cBhvr>
                                        <p:cTn id="31" dur="1000"/>
                                        <p:tgtEl>
                                          <p:spTgt spid="363"/>
                                        </p:tgtEl>
                                      </p:cBhvr>
                                    </p:animEffect>
                                  </p:childTnLst>
                                </p:cTn>
                              </p:par>
                              <p:par>
                                <p:cTn id="32" presetID="1" presetClass="entr" presetSubtype="0" fill="hold" nodeType="withEffect">
                                  <p:stCondLst>
                                    <p:cond delay="7200"/>
                                  </p:stCondLst>
                                  <p:childTnLst>
                                    <p:set>
                                      <p:cBhvr>
                                        <p:cTn id="33" dur="1" fill="hold">
                                          <p:stCondLst>
                                            <p:cond delay="0"/>
                                          </p:stCondLst>
                                        </p:cTn>
                                        <p:tgtEl>
                                          <p:spTgt spid="374"/>
                                        </p:tgtEl>
                                        <p:attrNameLst>
                                          <p:attrName>style.visibility</p:attrName>
                                        </p:attrNameLst>
                                      </p:cBhvr>
                                      <p:to>
                                        <p:strVal val="visible"/>
                                      </p:to>
                                    </p:set>
                                  </p:childTnLst>
                                </p:cTn>
                              </p:par>
                              <p:par>
                                <p:cTn id="34" presetID="2" presetClass="entr" presetSubtype="8" fill="hold" nodeType="withEffect">
                                  <p:stCondLst>
                                    <p:cond delay="7500"/>
                                  </p:stCondLst>
                                  <p:childTnLst>
                                    <p:set>
                                      <p:cBhvr>
                                        <p:cTn id="35" dur="1" fill="hold">
                                          <p:stCondLst>
                                            <p:cond delay="0"/>
                                          </p:stCondLst>
                                        </p:cTn>
                                        <p:tgtEl>
                                          <p:spTgt spid="383"/>
                                        </p:tgtEl>
                                        <p:attrNameLst>
                                          <p:attrName>style.visibility</p:attrName>
                                        </p:attrNameLst>
                                      </p:cBhvr>
                                      <p:to>
                                        <p:strVal val="visible"/>
                                      </p:to>
                                    </p:set>
                                    <p:anim calcmode="lin" valueType="num">
                                      <p:cBhvr additive="base">
                                        <p:cTn id="36" dur="1200"/>
                                        <p:tgtEl>
                                          <p:spTgt spid="383"/>
                                        </p:tgtEl>
                                        <p:attrNameLst>
                                          <p:attrName>ppt_x</p:attrName>
                                        </p:attrNameLst>
                                      </p:cBhvr>
                                      <p:tavLst>
                                        <p:tav tm="0">
                                          <p:val>
                                            <p:strVal val="#ppt_x-1"/>
                                          </p:val>
                                        </p:tav>
                                        <p:tav tm="100000">
                                          <p:val>
                                            <p:strVal val="#ppt_x"/>
                                          </p:val>
                                        </p:tav>
                                      </p:tavLst>
                                    </p:anim>
                                  </p:childTnLst>
                                </p:cTn>
                              </p:par>
                              <p:par>
                                <p:cTn id="37" presetID="10" presetClass="entr" presetSubtype="0" fill="hold" nodeType="withEffect">
                                  <p:stCondLst>
                                    <p:cond delay="8700"/>
                                  </p:stCondLst>
                                  <p:childTnLst>
                                    <p:set>
                                      <p:cBhvr>
                                        <p:cTn id="38" dur="1" fill="hold">
                                          <p:stCondLst>
                                            <p:cond delay="0"/>
                                          </p:stCondLst>
                                        </p:cTn>
                                        <p:tgtEl>
                                          <p:spTgt spid="364"/>
                                        </p:tgtEl>
                                        <p:attrNameLst>
                                          <p:attrName>style.visibility</p:attrName>
                                        </p:attrNameLst>
                                      </p:cBhvr>
                                      <p:to>
                                        <p:strVal val="visible"/>
                                      </p:to>
                                    </p:set>
                                    <p:animEffect transition="in" filter="fade">
                                      <p:cBhvr>
                                        <p:cTn id="39" dur="1000"/>
                                        <p:tgtEl>
                                          <p:spTgt spid="364"/>
                                        </p:tgtEl>
                                      </p:cBhvr>
                                    </p:animEffect>
                                  </p:childTnLst>
                                </p:cTn>
                              </p:par>
                              <p:par>
                                <p:cTn id="40" presetID="1" presetClass="entr" presetSubtype="0" fill="hold" nodeType="withEffect">
                                  <p:stCondLst>
                                    <p:cond delay="9900"/>
                                  </p:stCondLst>
                                  <p:childTnLst>
                                    <p:set>
                                      <p:cBhvr>
                                        <p:cTn id="41"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Google Shape;389;p16"/>
          <p:cNvSpPr txBox="1"/>
          <p:nvPr/>
        </p:nvSpPr>
        <p:spPr>
          <a:xfrm>
            <a:off x="1272209" y="2690336"/>
            <a:ext cx="9668503" cy="36625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i="1" u="sng">
                <a:solidFill>
                  <a:schemeClr val="accent1"/>
                </a:solidFill>
                <a:latin typeface="Twentieth Century"/>
                <a:ea typeface="Twentieth Century"/>
                <a:cs typeface="Twentieth Century"/>
                <a:sym typeface="Twentieth Century"/>
              </a:rPr>
              <a:t>Days Inventory Outstanding</a:t>
            </a:r>
            <a:r>
              <a:rPr lang="en-US" sz="3600">
                <a:solidFill>
                  <a:schemeClr val="dk1"/>
                </a:solidFill>
                <a:latin typeface="Twentieth Century"/>
                <a:ea typeface="Twentieth Century"/>
                <a:cs typeface="Twentieth Century"/>
                <a:sym typeface="Twentieth Century"/>
              </a:rPr>
              <a:t> – </a:t>
            </a:r>
            <a:endParaRPr/>
          </a:p>
          <a:p>
            <a:pPr marL="0" marR="0" lvl="0" indent="0" algn="just" rtl="0">
              <a:spcBef>
                <a:spcPts val="0"/>
              </a:spcBef>
              <a:spcAft>
                <a:spcPts val="0"/>
              </a:spcAft>
              <a:buNone/>
            </a:pPr>
            <a:endParaRPr sz="2800">
              <a:solidFill>
                <a:schemeClr val="dk1"/>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n-US" sz="2800">
                <a:solidFill>
                  <a:schemeClr val="dk1"/>
                </a:solidFill>
                <a:latin typeface="Twentieth Century"/>
                <a:ea typeface="Twentieth Century"/>
                <a:cs typeface="Twentieth Century"/>
                <a:sym typeface="Twentieth Century"/>
              </a:rPr>
              <a:t>Inventories divided by cost of sales multiplied by 365. This measures how quickly a company converts its inventory into sales. The lower the number of days the better for a company's operations. </a:t>
            </a:r>
            <a:endParaRPr/>
          </a:p>
          <a:p>
            <a:pPr marL="0" marR="0" lvl="0" indent="0" algn="just" rtl="0">
              <a:spcBef>
                <a:spcPts val="0"/>
              </a:spcBef>
              <a:spcAft>
                <a:spcPts val="0"/>
              </a:spcAft>
              <a:buNone/>
            </a:pPr>
            <a:endParaRPr sz="2800" b="1" i="1">
              <a:solidFill>
                <a:srgbClr val="FF0000"/>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n-US" sz="2800" b="1" i="1">
                <a:solidFill>
                  <a:srgbClr val="FF0000"/>
                </a:solidFill>
                <a:latin typeface="Twentieth Century"/>
                <a:ea typeface="Twentieth Century"/>
                <a:cs typeface="Twentieth Century"/>
                <a:sym typeface="Twentieth Century"/>
              </a:rPr>
              <a:t>(Inventory/Cost of sales) x 365</a:t>
            </a:r>
            <a:endParaRPr sz="2800">
              <a:solidFill>
                <a:srgbClr val="FF0000"/>
              </a:solidFill>
              <a:latin typeface="Twentieth Century"/>
              <a:ea typeface="Twentieth Century"/>
              <a:cs typeface="Twentieth Century"/>
              <a:sym typeface="Twentieth Century"/>
            </a:endParaRPr>
          </a:p>
        </p:txBody>
      </p:sp>
      <p:sp>
        <p:nvSpPr>
          <p:cNvPr id="390" name="Google Shape;390;p16"/>
          <p:cNvSpPr txBox="1"/>
          <p:nvPr/>
        </p:nvSpPr>
        <p:spPr>
          <a:xfrm>
            <a:off x="1251280" y="992722"/>
            <a:ext cx="9689431"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wentieth Century"/>
                <a:ea typeface="Twentieth Century"/>
                <a:cs typeface="Twentieth Century"/>
                <a:sym typeface="Twentieth Century"/>
              </a:rPr>
              <a:t>The </a:t>
            </a:r>
            <a:r>
              <a:rPr lang="en-US" sz="2800" b="1" u="sng">
                <a:solidFill>
                  <a:schemeClr val="accent1"/>
                </a:solidFill>
                <a:latin typeface="Twentieth Century"/>
                <a:ea typeface="Twentieth Century"/>
                <a:cs typeface="Twentieth Century"/>
                <a:sym typeface="Twentieth Century"/>
              </a:rPr>
              <a:t>CASH CONVERSION CYCLE</a:t>
            </a:r>
            <a:r>
              <a:rPr lang="en-US" sz="2800" b="1" i="1">
                <a:solidFill>
                  <a:schemeClr val="accent1"/>
                </a:solidFill>
                <a:latin typeface="Twentieth Century"/>
                <a:ea typeface="Twentieth Century"/>
                <a:cs typeface="Twentieth Century"/>
                <a:sym typeface="Twentieth Century"/>
              </a:rPr>
              <a:t> </a:t>
            </a:r>
            <a:r>
              <a:rPr lang="en-US" sz="2800">
                <a:solidFill>
                  <a:schemeClr val="dk1"/>
                </a:solidFill>
                <a:latin typeface="Twentieth Century"/>
                <a:ea typeface="Twentieth Century"/>
                <a:cs typeface="Twentieth Century"/>
                <a:sym typeface="Twentieth Century"/>
              </a:rPr>
              <a:t>is calculated by adding together days inventory outstanding and days sales outstanding and then subtracting days payable outstanding. Here is how to calculate these three measures: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7"/>
          <p:cNvSpPr/>
          <p:nvPr/>
        </p:nvSpPr>
        <p:spPr>
          <a:xfrm>
            <a:off x="756359" y="1623320"/>
            <a:ext cx="11158537" cy="41549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i="1" u="sng">
                <a:solidFill>
                  <a:schemeClr val="accent1"/>
                </a:solidFill>
                <a:latin typeface="Twentieth Century"/>
                <a:ea typeface="Twentieth Century"/>
                <a:cs typeface="Twentieth Century"/>
                <a:sym typeface="Twentieth Century"/>
              </a:rPr>
              <a:t>Days Sales Outstanding </a:t>
            </a:r>
            <a:r>
              <a:rPr lang="en-US" sz="4000">
                <a:solidFill>
                  <a:schemeClr val="dk1"/>
                </a:solidFill>
                <a:latin typeface="Twentieth Century"/>
                <a:ea typeface="Twentieth Century"/>
                <a:cs typeface="Twentieth Century"/>
                <a:sym typeface="Twentieth Century"/>
              </a:rPr>
              <a:t>– </a:t>
            </a:r>
            <a:endParaRPr/>
          </a:p>
          <a:p>
            <a:pPr marL="0" marR="0" lvl="0" indent="0" algn="just" rtl="0">
              <a:spcBef>
                <a:spcPts val="0"/>
              </a:spcBef>
              <a:spcAft>
                <a:spcPts val="0"/>
              </a:spcAft>
              <a:buNone/>
            </a:pPr>
            <a:endParaRPr sz="3200">
              <a:solidFill>
                <a:schemeClr val="dk1"/>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n-US" sz="3200">
                <a:solidFill>
                  <a:schemeClr val="dk1"/>
                </a:solidFill>
                <a:latin typeface="Twentieth Century"/>
                <a:ea typeface="Twentieth Century"/>
                <a:cs typeface="Twentieth Century"/>
                <a:sym typeface="Twentieth Century"/>
              </a:rPr>
              <a:t>Accounts receivable divided by total credit sales multiplied by 365. This measures how quickly a company collects from its customers. The lower the number of days the better for a company's operations. </a:t>
            </a:r>
            <a:endParaRPr/>
          </a:p>
          <a:p>
            <a:pPr marL="0" marR="0" lvl="0" indent="0" algn="just" rtl="0">
              <a:spcBef>
                <a:spcPts val="0"/>
              </a:spcBef>
              <a:spcAft>
                <a:spcPts val="0"/>
              </a:spcAft>
              <a:buNone/>
            </a:pPr>
            <a:endParaRPr sz="3200" b="1" i="1">
              <a:solidFill>
                <a:srgbClr val="FF0000"/>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n-US" sz="3200" b="1" i="1">
                <a:solidFill>
                  <a:srgbClr val="FF0000"/>
                </a:solidFill>
                <a:latin typeface="Twentieth Century"/>
                <a:ea typeface="Twentieth Century"/>
                <a:cs typeface="Twentieth Century"/>
                <a:sym typeface="Twentieth Century"/>
              </a:rPr>
              <a:t>(Account Receivable/Total credit sales) x 365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8"/>
          <p:cNvSpPr/>
          <p:nvPr/>
        </p:nvSpPr>
        <p:spPr>
          <a:xfrm>
            <a:off x="499404" y="1216460"/>
            <a:ext cx="11372850" cy="41549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i="1" u="sng">
                <a:solidFill>
                  <a:schemeClr val="accent1"/>
                </a:solidFill>
                <a:latin typeface="Twentieth Century"/>
                <a:ea typeface="Twentieth Century"/>
                <a:cs typeface="Twentieth Century"/>
                <a:sym typeface="Twentieth Century"/>
              </a:rPr>
              <a:t>Days Payables Outstanding </a:t>
            </a:r>
            <a:r>
              <a:rPr lang="en-US" sz="4000">
                <a:solidFill>
                  <a:schemeClr val="dk1"/>
                </a:solidFill>
                <a:latin typeface="Twentieth Century"/>
                <a:ea typeface="Twentieth Century"/>
                <a:cs typeface="Twentieth Century"/>
                <a:sym typeface="Twentieth Century"/>
              </a:rPr>
              <a:t>– </a:t>
            </a:r>
            <a:endParaRPr/>
          </a:p>
          <a:p>
            <a:pPr marL="0" marR="0" lvl="0" indent="0" algn="just" rtl="0">
              <a:spcBef>
                <a:spcPts val="0"/>
              </a:spcBef>
              <a:spcAft>
                <a:spcPts val="0"/>
              </a:spcAft>
              <a:buNone/>
            </a:pPr>
            <a:endParaRPr sz="3200">
              <a:solidFill>
                <a:schemeClr val="dk1"/>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n-US" sz="3200">
                <a:solidFill>
                  <a:schemeClr val="dk1"/>
                </a:solidFill>
                <a:latin typeface="Twentieth Century"/>
                <a:ea typeface="Twentieth Century"/>
                <a:cs typeface="Twentieth Century"/>
                <a:sym typeface="Twentieth Century"/>
              </a:rPr>
              <a:t>Accounts payable divided by cost of sales multiplied by 365. This measures how quickly a company pays its bills. In contrast to the first two measures, a company wants its days payable outstanding to be as high as possible. </a:t>
            </a:r>
            <a:endParaRPr/>
          </a:p>
          <a:p>
            <a:pPr marL="0" marR="0" lvl="0" indent="0" algn="just" rtl="0">
              <a:spcBef>
                <a:spcPts val="0"/>
              </a:spcBef>
              <a:spcAft>
                <a:spcPts val="0"/>
              </a:spcAft>
              <a:buNone/>
            </a:pPr>
            <a:endParaRPr sz="3200" b="1" i="1">
              <a:solidFill>
                <a:srgbClr val="FF0000"/>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n-US" sz="3200" b="1" i="1">
                <a:solidFill>
                  <a:srgbClr val="FF0000"/>
                </a:solidFill>
                <a:latin typeface="Twentieth Century"/>
                <a:ea typeface="Twentieth Century"/>
                <a:cs typeface="Twentieth Century"/>
                <a:sym typeface="Twentieth Century"/>
              </a:rPr>
              <a:t>(Accounts Payable/Cost of sales) x 365</a:t>
            </a:r>
            <a:endParaRPr sz="3200" b="1" i="1">
              <a:solidFill>
                <a:srgbClr val="FF0000"/>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25" descr="Image result for Cost"/>
          <p:cNvPicPr preferRelativeResize="0"/>
          <p:nvPr/>
        </p:nvPicPr>
        <p:blipFill rotWithShape="1">
          <a:blip r:embed="rId3">
            <a:alphaModFix/>
          </a:blip>
          <a:srcRect/>
          <a:stretch/>
        </p:blipFill>
        <p:spPr>
          <a:xfrm>
            <a:off x="0" y="1285102"/>
            <a:ext cx="12192000" cy="5572897"/>
          </a:xfrm>
          <a:prstGeom prst="rect">
            <a:avLst/>
          </a:prstGeom>
          <a:noFill/>
          <a:ln>
            <a:noFill/>
          </a:ln>
        </p:spPr>
      </p:pic>
      <p:sp>
        <p:nvSpPr>
          <p:cNvPr id="465" name="Google Shape;465;p25"/>
          <p:cNvSpPr/>
          <p:nvPr/>
        </p:nvSpPr>
        <p:spPr>
          <a:xfrm>
            <a:off x="515307" y="-914867"/>
            <a:ext cx="10600980" cy="26468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1" cap="none">
                <a:solidFill>
                  <a:srgbClr val="D5DBE5"/>
                </a:solidFill>
                <a:latin typeface="Calibri"/>
                <a:ea typeface="Calibri"/>
                <a:cs typeface="Calibri"/>
                <a:sym typeface="Calibri"/>
              </a:rPr>
              <a:t>PROFIT V</a:t>
            </a:r>
            <a:r>
              <a:rPr lang="en-US" sz="16600" b="1">
                <a:solidFill>
                  <a:srgbClr val="D5DBE5"/>
                </a:solidFill>
                <a:latin typeface="Calibri"/>
                <a:ea typeface="Calibri"/>
                <a:cs typeface="Calibri"/>
                <a:sym typeface="Calibri"/>
              </a:rPr>
              <a:t> </a:t>
            </a:r>
            <a:r>
              <a:rPr lang="en-US" sz="11500" b="1" cap="none">
                <a:solidFill>
                  <a:srgbClr val="D5DBE5"/>
                </a:solidFill>
                <a:latin typeface="Calibri"/>
                <a:ea typeface="Calibri"/>
                <a:cs typeface="Calibri"/>
                <a:sym typeface="Calibri"/>
              </a:rPr>
              <a:t>S CASH</a:t>
            </a:r>
            <a:endParaRPr/>
          </a:p>
        </p:txBody>
      </p:sp>
      <p:sp>
        <p:nvSpPr>
          <p:cNvPr id="466" name="Google Shape;466;p25"/>
          <p:cNvSpPr/>
          <p:nvPr/>
        </p:nvSpPr>
        <p:spPr>
          <a:xfrm>
            <a:off x="5665507" y="-745979"/>
            <a:ext cx="1281120" cy="31547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9900" b="1">
                <a:solidFill>
                  <a:srgbClr val="D5DBE5"/>
                </a:solidFill>
                <a:latin typeface="Calibri"/>
                <a:ea typeface="Calibri"/>
                <a:cs typeface="Calibri"/>
                <a:sym typeface="Calibri"/>
              </a:rPr>
              <a:t>/</a:t>
            </a:r>
            <a:endParaRPr sz="5400" b="1" cap="none">
              <a:solidFill>
                <a:srgbClr val="D5DBE5"/>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6"/>
          <p:cNvSpPr txBox="1"/>
          <p:nvPr/>
        </p:nvSpPr>
        <p:spPr>
          <a:xfrm>
            <a:off x="259148" y="656280"/>
            <a:ext cx="1131913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chemeClr val="dk1"/>
                </a:solidFill>
                <a:latin typeface="Twentieth Century"/>
                <a:ea typeface="Twentieth Century"/>
                <a:cs typeface="Twentieth Century"/>
                <a:sym typeface="Twentieth Century"/>
              </a:rPr>
              <a:t>Although </a:t>
            </a:r>
            <a:r>
              <a:rPr lang="en-US" sz="4000" b="1" i="1">
                <a:solidFill>
                  <a:srgbClr val="0070C0"/>
                </a:solidFill>
                <a:latin typeface="Twentieth Century"/>
                <a:ea typeface="Twentieth Century"/>
                <a:cs typeface="Twentieth Century"/>
                <a:sym typeface="Twentieth Century"/>
              </a:rPr>
              <a:t>CASH</a:t>
            </a:r>
            <a:r>
              <a:rPr lang="en-US" sz="2800" b="1" i="1">
                <a:solidFill>
                  <a:schemeClr val="dk1"/>
                </a:solidFill>
                <a:latin typeface="Twentieth Century"/>
                <a:ea typeface="Twentieth Century"/>
                <a:cs typeface="Twentieth Century"/>
                <a:sym typeface="Twentieth Century"/>
              </a:rPr>
              <a:t> is critical, people think in </a:t>
            </a:r>
            <a:r>
              <a:rPr lang="en-US" sz="4000" b="1" i="1">
                <a:solidFill>
                  <a:srgbClr val="0070C0"/>
                </a:solidFill>
                <a:latin typeface="Twentieth Century"/>
                <a:ea typeface="Twentieth Century"/>
                <a:cs typeface="Twentieth Century"/>
                <a:sym typeface="Twentieth Century"/>
              </a:rPr>
              <a:t>profits </a:t>
            </a:r>
            <a:r>
              <a:rPr lang="en-US" sz="2800" b="1" i="1">
                <a:solidFill>
                  <a:schemeClr val="dk1"/>
                </a:solidFill>
                <a:latin typeface="Twentieth Century"/>
                <a:ea typeface="Twentieth Century"/>
                <a:cs typeface="Twentieth Century"/>
                <a:sym typeface="Twentieth Century"/>
              </a:rPr>
              <a:t>instead of cash. </a:t>
            </a:r>
            <a:endParaRPr/>
          </a:p>
        </p:txBody>
      </p:sp>
      <p:sp>
        <p:nvSpPr>
          <p:cNvPr id="472" name="Google Shape;472;p26"/>
          <p:cNvSpPr txBox="1"/>
          <p:nvPr/>
        </p:nvSpPr>
        <p:spPr>
          <a:xfrm>
            <a:off x="259147" y="3181188"/>
            <a:ext cx="11081951" cy="32008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i="1">
                <a:solidFill>
                  <a:schemeClr val="dk1"/>
                </a:solidFill>
                <a:latin typeface="Twentieth Century"/>
                <a:ea typeface="Twentieth Century"/>
                <a:cs typeface="Twentieth Century"/>
                <a:sym typeface="Twentieth Century"/>
              </a:rPr>
              <a:t>When you imagine a new business, you think of what it would cost to make the product, what you could sell it for, and what the profits per unit might be. We are trained to think of business as sales minus costs and expenses, which is profits.</a:t>
            </a:r>
            <a:endParaRPr/>
          </a:p>
          <a:p>
            <a:pPr marL="0" marR="0" lvl="0" indent="0" algn="just" rtl="0">
              <a:spcBef>
                <a:spcPts val="0"/>
              </a:spcBef>
              <a:spcAft>
                <a:spcPts val="0"/>
              </a:spcAft>
              <a:buNone/>
            </a:pPr>
            <a:endParaRPr sz="2000" i="1">
              <a:solidFill>
                <a:schemeClr val="dk1"/>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n-US" sz="2000" i="1">
                <a:solidFill>
                  <a:schemeClr val="dk1"/>
                </a:solidFill>
                <a:latin typeface="Twentieth Century"/>
                <a:ea typeface="Twentieth Century"/>
                <a:cs typeface="Twentieth Century"/>
                <a:sym typeface="Twentieth Century"/>
              </a:rPr>
              <a:t>However, </a:t>
            </a:r>
            <a:r>
              <a:rPr lang="en-US" sz="2400" b="1" i="1" u="sng">
                <a:solidFill>
                  <a:schemeClr val="dk1"/>
                </a:solidFill>
                <a:latin typeface="Twentieth Century"/>
                <a:ea typeface="Twentieth Century"/>
                <a:cs typeface="Twentieth Century"/>
                <a:sym typeface="Twentieth Century"/>
              </a:rPr>
              <a:t>we don’t spend the profits in a business. We spend cash.</a:t>
            </a:r>
            <a:r>
              <a:rPr lang="en-US" sz="2000" i="1">
                <a:solidFill>
                  <a:schemeClr val="dk1"/>
                </a:solidFill>
                <a:latin typeface="Twentieth Century"/>
                <a:ea typeface="Twentieth Century"/>
                <a:cs typeface="Twentieth Century"/>
                <a:sym typeface="Twentieth Century"/>
              </a:rPr>
              <a:t> Profitable companies go broke because they had all their money tied up in assets and couldn’t pay their expenses. Working capital is critical to business health.</a:t>
            </a:r>
            <a:endParaRPr/>
          </a:p>
          <a:p>
            <a:pPr marL="0" marR="0" lvl="0" indent="0" algn="just" rtl="0">
              <a:spcBef>
                <a:spcPts val="0"/>
              </a:spcBef>
              <a:spcAft>
                <a:spcPts val="0"/>
              </a:spcAft>
              <a:buNone/>
            </a:pPr>
            <a:r>
              <a:rPr lang="en-US" sz="2000" i="1">
                <a:solidFill>
                  <a:schemeClr val="dk1"/>
                </a:solidFill>
                <a:latin typeface="Twentieth Century"/>
                <a:ea typeface="Twentieth Century"/>
                <a:cs typeface="Twentieth Century"/>
                <a:sym typeface="Twentieth Century"/>
              </a:rPr>
              <a:t>Unfortunately, we don’t see the cash implications as clearly as we should, which is one of the best reasons for proper business planning. We have to manage cash as well as profits.</a:t>
            </a:r>
            <a:endParaRPr/>
          </a:p>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73" name="Google Shape;473;p26"/>
          <p:cNvSpPr txBox="1"/>
          <p:nvPr/>
        </p:nvSpPr>
        <p:spPr>
          <a:xfrm>
            <a:off x="0" y="1487847"/>
            <a:ext cx="11081951"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b="1" i="1">
                <a:solidFill>
                  <a:srgbClr val="0070C0"/>
                </a:solidFill>
                <a:latin typeface="Twentieth Century"/>
                <a:ea typeface="Twentieth Century"/>
                <a:cs typeface="Twentieth Century"/>
                <a:sym typeface="Twentieth Century"/>
              </a:rPr>
              <a:t>We all do.</a:t>
            </a:r>
            <a:endParaRPr sz="4000" b="1" i="1">
              <a:solidFill>
                <a:srgbClr val="0070C0"/>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3000"/>
                                        <p:tgtEl>
                                          <p:spTgt spid="4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3">
                                            <p:txEl>
                                              <p:pRg st="0" end="0"/>
                                            </p:txEl>
                                          </p:spTgt>
                                        </p:tgtEl>
                                        <p:attrNameLst>
                                          <p:attrName>style.visibility</p:attrName>
                                        </p:attrNameLst>
                                      </p:cBhvr>
                                      <p:to>
                                        <p:strVal val="visible"/>
                                      </p:to>
                                    </p:set>
                                    <p:animEffect transition="in" filter="fade">
                                      <p:cBhvr>
                                        <p:cTn id="12" dur="1000"/>
                                        <p:tgtEl>
                                          <p:spTgt spid="4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2">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7"/>
          <p:cNvSpPr txBox="1"/>
          <p:nvPr/>
        </p:nvSpPr>
        <p:spPr>
          <a:xfrm>
            <a:off x="394447" y="594190"/>
            <a:ext cx="11403106" cy="60939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D5DBE5"/>
                </a:solidFill>
                <a:latin typeface="Calibri"/>
                <a:ea typeface="Calibri"/>
                <a:cs typeface="Calibri"/>
                <a:sym typeface="Calibri"/>
              </a:rPr>
              <a:t>Just the Facts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Let's take a look at basic definitions of cash and profit. </a:t>
            </a:r>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3200" b="1">
                <a:solidFill>
                  <a:schemeClr val="dk1"/>
                </a:solidFill>
                <a:latin typeface="Calibri"/>
                <a:ea typeface="Calibri"/>
                <a:cs typeface="Calibri"/>
                <a:sym typeface="Calibri"/>
              </a:rPr>
              <a:t>Cash</a:t>
            </a:r>
            <a:r>
              <a:rPr lang="en-US" sz="3200">
                <a:solidFill>
                  <a:schemeClr val="dk1"/>
                </a:solidFill>
                <a:latin typeface="Calibri"/>
                <a:ea typeface="Calibri"/>
                <a:cs typeface="Calibri"/>
                <a:sym typeface="Calibri"/>
              </a:rPr>
              <a:t> (often synonymous with </a:t>
            </a:r>
            <a:r>
              <a:rPr lang="en-US" sz="3200" b="1">
                <a:solidFill>
                  <a:schemeClr val="dk1"/>
                </a:solidFill>
                <a:latin typeface="Calibri"/>
                <a:ea typeface="Calibri"/>
                <a:cs typeface="Calibri"/>
                <a:sym typeface="Calibri"/>
              </a:rPr>
              <a:t>revenue</a:t>
            </a:r>
            <a:r>
              <a:rPr lang="en-US" sz="3200">
                <a:solidFill>
                  <a:schemeClr val="dk1"/>
                </a:solidFill>
                <a:latin typeface="Calibri"/>
                <a:ea typeface="Calibri"/>
                <a:cs typeface="Calibri"/>
                <a:sym typeface="Calibri"/>
              </a:rPr>
              <a:t>) refers to the amount of money currently or soon-to-be available. It is the money coming into the organization either from investors or direct business activity and serves as the resource to pay expenses. </a:t>
            </a:r>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3200" b="1">
                <a:solidFill>
                  <a:schemeClr val="dk1"/>
                </a:solidFill>
                <a:latin typeface="Calibri"/>
                <a:ea typeface="Calibri"/>
                <a:cs typeface="Calibri"/>
                <a:sym typeface="Calibri"/>
              </a:rPr>
              <a:t>Profit</a:t>
            </a:r>
            <a:r>
              <a:rPr lang="en-US" sz="3200">
                <a:solidFill>
                  <a:schemeClr val="dk1"/>
                </a:solidFill>
                <a:latin typeface="Calibri"/>
                <a:ea typeface="Calibri"/>
                <a:cs typeface="Calibri"/>
                <a:sym typeface="Calibri"/>
              </a:rPr>
              <a:t> is the amount of money left over after all expenses are paid.</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i="1">
                <a:solidFill>
                  <a:schemeClr val="dk1"/>
                </a:solidFill>
                <a:latin typeface="Calibri"/>
                <a:ea typeface="Calibri"/>
                <a:cs typeface="Calibri"/>
                <a:sym typeface="Calibri"/>
              </a:rPr>
              <a:t>Mathematically, profit is simply revenue minus expenses.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Google Shape;126;p2"/>
          <p:cNvGrpSpPr/>
          <p:nvPr/>
        </p:nvGrpSpPr>
        <p:grpSpPr>
          <a:xfrm>
            <a:off x="-290920" y="0"/>
            <a:ext cx="12482920" cy="6858000"/>
            <a:chOff x="-290920" y="0"/>
            <a:chExt cx="12482920" cy="6858000"/>
          </a:xfrm>
        </p:grpSpPr>
        <p:sp>
          <p:nvSpPr>
            <p:cNvPr id="127" name="Google Shape;127;p2"/>
            <p:cNvSpPr/>
            <p:nvPr/>
          </p:nvSpPr>
          <p:spPr>
            <a:xfrm>
              <a:off x="-290920" y="0"/>
              <a:ext cx="124829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2"/>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2"/>
            <p:cNvSpPr txBox="1"/>
            <p:nvPr/>
          </p:nvSpPr>
          <p:spPr>
            <a:xfrm rot="-5400000">
              <a:off x="10872792" y="3194734"/>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0EEF0"/>
                  </a:solidFill>
                  <a:latin typeface="Twentieth Century"/>
                  <a:ea typeface="Twentieth Century"/>
                  <a:cs typeface="Twentieth Century"/>
                  <a:sym typeface="Twentieth Century"/>
                </a:rPr>
                <a:t>About</a:t>
              </a:r>
              <a:endParaRPr/>
            </a:p>
          </p:txBody>
        </p:sp>
        <p:pic>
          <p:nvPicPr>
            <p:cNvPr id="130" name="Google Shape;130;p2"/>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131" name="Google Shape;131;p2"/>
          <p:cNvGrpSpPr/>
          <p:nvPr/>
        </p:nvGrpSpPr>
        <p:grpSpPr>
          <a:xfrm>
            <a:off x="-8798784" y="0"/>
            <a:ext cx="11447503" cy="6858000"/>
            <a:chOff x="213096" y="0"/>
            <a:chExt cx="11447503" cy="6858000"/>
          </a:xfrm>
        </p:grpSpPr>
        <p:sp>
          <p:nvSpPr>
            <p:cNvPr id="132" name="Google Shape;132;p2"/>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2"/>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2"/>
            <p:cNvSpPr txBox="1"/>
            <p:nvPr/>
          </p:nvSpPr>
          <p:spPr>
            <a:xfrm rot="-5400000">
              <a:off x="10341391" y="3105834"/>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0EEF0"/>
                  </a:solidFill>
                  <a:latin typeface="Twentieth Century"/>
                  <a:ea typeface="Twentieth Century"/>
                  <a:cs typeface="Twentieth Century"/>
                  <a:sym typeface="Twentieth Century"/>
                </a:rPr>
                <a:t>Purpose</a:t>
              </a:r>
              <a:endParaRPr/>
            </a:p>
          </p:txBody>
        </p:sp>
        <p:pic>
          <p:nvPicPr>
            <p:cNvPr id="135" name="Google Shape;135;p2"/>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136" name="Google Shape;136;p2"/>
          <p:cNvGrpSpPr/>
          <p:nvPr/>
        </p:nvGrpSpPr>
        <p:grpSpPr>
          <a:xfrm>
            <a:off x="-7847639" y="0"/>
            <a:ext cx="9961092" cy="6858000"/>
            <a:chOff x="491575" y="0"/>
            <a:chExt cx="9961092" cy="6858000"/>
          </a:xfrm>
        </p:grpSpPr>
        <p:sp>
          <p:nvSpPr>
            <p:cNvPr id="137" name="Google Shape;137;p2"/>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2"/>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2"/>
            <p:cNvSpPr txBox="1"/>
            <p:nvPr/>
          </p:nvSpPr>
          <p:spPr>
            <a:xfrm rot="-5400000">
              <a:off x="9117129" y="3189611"/>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0EEF0"/>
                  </a:solidFill>
                  <a:latin typeface="Twentieth Century"/>
                  <a:ea typeface="Twentieth Century"/>
                  <a:cs typeface="Twentieth Century"/>
                  <a:sym typeface="Twentieth Century"/>
                </a:rPr>
                <a:t>Timeline</a:t>
              </a:r>
              <a:endParaRPr/>
            </a:p>
          </p:txBody>
        </p:sp>
        <p:pic>
          <p:nvPicPr>
            <p:cNvPr id="140" name="Google Shape;140;p2"/>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grpSp>
        <p:nvGrpSpPr>
          <p:cNvPr id="141" name="Google Shape;141;p2"/>
          <p:cNvGrpSpPr/>
          <p:nvPr/>
        </p:nvGrpSpPr>
        <p:grpSpPr>
          <a:xfrm>
            <a:off x="-7985197" y="0"/>
            <a:ext cx="9574094" cy="6858000"/>
            <a:chOff x="491575" y="0"/>
            <a:chExt cx="9574094" cy="6858000"/>
          </a:xfrm>
        </p:grpSpPr>
        <p:sp>
          <p:nvSpPr>
            <p:cNvPr id="142" name="Google Shape;142;p2"/>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2"/>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2"/>
            <p:cNvSpPr txBox="1"/>
            <p:nvPr/>
          </p:nvSpPr>
          <p:spPr>
            <a:xfrm rot="-5400000">
              <a:off x="8746452" y="3189607"/>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0EEF0"/>
                  </a:solidFill>
                  <a:latin typeface="Twentieth Century"/>
                  <a:ea typeface="Twentieth Century"/>
                  <a:cs typeface="Twentieth Century"/>
                  <a:sym typeface="Twentieth Century"/>
                </a:rPr>
                <a:t>Feedback</a:t>
              </a:r>
              <a:endParaRPr/>
            </a:p>
          </p:txBody>
        </p:sp>
        <p:pic>
          <p:nvPicPr>
            <p:cNvPr id="145" name="Google Shape;145;p2"/>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sp>
        <p:nvSpPr>
          <p:cNvPr id="146" name="Google Shape;146;p2"/>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47" name="Google Shape;147;p2"/>
          <p:cNvGrpSpPr/>
          <p:nvPr/>
        </p:nvGrpSpPr>
        <p:grpSpPr>
          <a:xfrm>
            <a:off x="-7638543" y="-1"/>
            <a:ext cx="8692332" cy="6858000"/>
            <a:chOff x="718505" y="-1"/>
            <a:chExt cx="8692332" cy="6858000"/>
          </a:xfrm>
        </p:grpSpPr>
        <p:sp>
          <p:nvSpPr>
            <p:cNvPr id="148" name="Google Shape;148;p2"/>
            <p:cNvSpPr/>
            <p:nvPr/>
          </p:nvSpPr>
          <p:spPr>
            <a:xfrm>
              <a:off x="718505" y="-1"/>
              <a:ext cx="869233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2"/>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2"/>
            <p:cNvSpPr txBox="1"/>
            <p:nvPr/>
          </p:nvSpPr>
          <p:spPr>
            <a:xfrm rot="-5400000">
              <a:off x="8091629" y="3189609"/>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0EEF0"/>
                  </a:solidFill>
                  <a:latin typeface="Twentieth Century"/>
                  <a:ea typeface="Twentieth Century"/>
                  <a:cs typeface="Twentieth Century"/>
                  <a:sym typeface="Twentieth Century"/>
                </a:rPr>
                <a:t>Thanks</a:t>
              </a:r>
              <a:endParaRPr/>
            </a:p>
          </p:txBody>
        </p:sp>
        <p:pic>
          <p:nvPicPr>
            <p:cNvPr id="151" name="Google Shape;151;p2"/>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pic>
        <p:nvPicPr>
          <p:cNvPr id="152" name="Google Shape;152;p2"/>
          <p:cNvPicPr preferRelativeResize="0"/>
          <p:nvPr/>
        </p:nvPicPr>
        <p:blipFill rotWithShape="1">
          <a:blip r:embed="rId4">
            <a:alphaModFix/>
          </a:blip>
          <a:srcRect b="12924"/>
          <a:stretch/>
        </p:blipFill>
        <p:spPr>
          <a:xfrm>
            <a:off x="5722268" y="110412"/>
            <a:ext cx="2188357" cy="2574868"/>
          </a:xfrm>
          <a:prstGeom prst="ellipse">
            <a:avLst/>
          </a:prstGeom>
          <a:noFill/>
          <a:ln>
            <a:noFill/>
          </a:ln>
        </p:spPr>
      </p:pic>
      <p:sp>
        <p:nvSpPr>
          <p:cNvPr id="153" name="Google Shape;153;p2"/>
          <p:cNvSpPr txBox="1"/>
          <p:nvPr/>
        </p:nvSpPr>
        <p:spPr>
          <a:xfrm>
            <a:off x="2608551" y="2685280"/>
            <a:ext cx="8361850" cy="3046988"/>
          </a:xfrm>
          <a:prstGeom prst="rect">
            <a:avLst/>
          </a:prstGeom>
          <a:noFill/>
          <a:ln>
            <a:noFill/>
          </a:ln>
        </p:spPr>
        <p:txBody>
          <a:bodyPr spcFirstLastPara="1" wrap="square" lIns="91425" tIns="45700" rIns="91425" bIns="45700" anchor="t" anchorCtr="0">
            <a:spAutoFit/>
          </a:bodyPr>
          <a:lstStyle/>
          <a:p>
            <a:pPr marL="0" marR="0" lvl="0" indent="0" algn="just" rtl="1">
              <a:lnSpc>
                <a:spcPct val="150000"/>
              </a:lnSpc>
              <a:spcBef>
                <a:spcPts val="0"/>
              </a:spcBef>
              <a:spcAft>
                <a:spcPts val="0"/>
              </a:spcAft>
              <a:buNone/>
            </a:pPr>
            <a:r>
              <a:rPr lang="en-US" sz="3200" b="0" i="0" u="none" strike="noStrike" cap="none" dirty="0" err="1">
                <a:solidFill>
                  <a:schemeClr val="dk1"/>
                </a:solidFill>
                <a:latin typeface="Arial"/>
                <a:ea typeface="Arial"/>
                <a:cs typeface="Arial"/>
                <a:sym typeface="Arial"/>
              </a:rPr>
              <a:t>ككهنا</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مؤمنين</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ني</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عادة</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هوئي</a:t>
            </a:r>
            <a:r>
              <a:rPr lang="en-US" sz="3200" b="0" i="0" u="none" strike="noStrike" cap="none" dirty="0">
                <a:solidFill>
                  <a:schemeClr val="dk1"/>
                </a:solidFill>
                <a:latin typeface="Arial"/>
                <a:ea typeface="Arial"/>
                <a:cs typeface="Arial"/>
                <a:sym typeface="Arial"/>
              </a:rPr>
              <a:t> ؛، </a:t>
            </a:r>
            <a:r>
              <a:rPr lang="en-US" sz="3200" b="0" i="0" u="none" strike="noStrike" cap="none" dirty="0" err="1">
                <a:solidFill>
                  <a:schemeClr val="dk1"/>
                </a:solidFill>
                <a:latin typeface="Arial"/>
                <a:ea typeface="Arial"/>
                <a:cs typeface="Arial"/>
                <a:sym typeface="Arial"/>
              </a:rPr>
              <a:t>اعتناء</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بهي</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هوئي</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برابر</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اعتناء</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سي</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خيال</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راكهسس</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امير</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المؤمنين</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فرماوسس</a:t>
            </a:r>
            <a:r>
              <a:rPr lang="en-US" sz="3200" b="0" i="0" u="none" strike="noStrike" cap="none" dirty="0">
                <a:solidFill>
                  <a:schemeClr val="dk1"/>
                </a:solidFill>
                <a:latin typeface="Arial"/>
                <a:ea typeface="Arial"/>
                <a:cs typeface="Arial"/>
                <a:sym typeface="Arial"/>
              </a:rPr>
              <a:t> ؛ - </a:t>
            </a:r>
            <a:r>
              <a:rPr lang="en-US" sz="3200" b="0" i="0" u="none" strike="noStrike" cap="none" dirty="0" err="1">
                <a:solidFill>
                  <a:schemeClr val="dk1"/>
                </a:solidFill>
                <a:latin typeface="Arial"/>
                <a:ea typeface="Arial"/>
                <a:cs typeface="Arial"/>
                <a:sym typeface="Arial"/>
              </a:rPr>
              <a:t>جو</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اْم</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كرسسس</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تو</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ككهنو</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خيال</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راكهسسس</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هر</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ححيز</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ما</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اهنو</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مزاج</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ايم</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هوئي</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برابر</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اعتناء</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سي</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جمباوي</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نسس</a:t>
            </a:r>
            <a:r>
              <a:rPr lang="en-US" sz="3200" b="0" i="0" u="none" strike="noStrike" cap="none" dirty="0">
                <a:solidFill>
                  <a:schemeClr val="dk1"/>
                </a:solidFill>
                <a:latin typeface="Arial"/>
                <a:ea typeface="Arial"/>
                <a:cs typeface="Arial"/>
                <a:sym typeface="Arial"/>
              </a:rPr>
              <a:t> </a:t>
            </a:r>
            <a:r>
              <a:rPr lang="en-US" sz="3200" b="0" i="0" u="none" strike="noStrike" cap="none" dirty="0" err="1">
                <a:solidFill>
                  <a:schemeClr val="dk1"/>
                </a:solidFill>
                <a:latin typeface="Arial"/>
                <a:ea typeface="Arial"/>
                <a:cs typeface="Arial"/>
                <a:sym typeface="Arial"/>
              </a:rPr>
              <a:t>كرسس</a:t>
            </a:r>
            <a:r>
              <a:rPr lang="en-US" sz="3200" b="0" i="0" u="none" strike="noStrike" cap="none" dirty="0">
                <a:solidFill>
                  <a:schemeClr val="dk1"/>
                </a:solidFill>
                <a:latin typeface="Arial"/>
                <a:ea typeface="Arial"/>
                <a:cs typeface="Arial"/>
                <a:sym typeface="Arial"/>
              </a:rPr>
              <a:t>، </a:t>
            </a:r>
            <a:endParaRPr dirty="0"/>
          </a:p>
          <a:p>
            <a:pPr marL="0" marR="0" lvl="0" indent="0" algn="just" rtl="1">
              <a:lnSpc>
                <a:spcPct val="150000"/>
              </a:lnSpc>
              <a:spcBef>
                <a:spcPts val="0"/>
              </a:spcBef>
              <a:spcAft>
                <a:spcPts val="0"/>
              </a:spcAft>
              <a:buNone/>
            </a:pPr>
            <a:r>
              <a:rPr lang="en-US" sz="3200" b="1" i="0" u="sng" strike="noStrike" cap="none" dirty="0" err="1">
                <a:solidFill>
                  <a:schemeClr val="dk1"/>
                </a:solidFill>
                <a:latin typeface="Arial"/>
                <a:ea typeface="Arial"/>
                <a:cs typeface="Arial"/>
                <a:sym typeface="Arial"/>
              </a:rPr>
              <a:t>حساب</a:t>
            </a:r>
            <a:r>
              <a:rPr lang="en-US" sz="3200" b="1" i="0" u="sng" strike="noStrike" cap="none" dirty="0">
                <a:solidFill>
                  <a:schemeClr val="dk1"/>
                </a:solidFill>
                <a:latin typeface="Arial"/>
                <a:ea typeface="Arial"/>
                <a:cs typeface="Arial"/>
                <a:sym typeface="Arial"/>
              </a:rPr>
              <a:t> </a:t>
            </a:r>
            <a:r>
              <a:rPr lang="en-US" sz="3200" b="1" i="0" u="sng" strike="noStrike" cap="none" dirty="0" err="1">
                <a:solidFill>
                  <a:schemeClr val="dk1"/>
                </a:solidFill>
                <a:latin typeface="Arial"/>
                <a:ea typeface="Arial"/>
                <a:cs typeface="Arial"/>
                <a:sym typeface="Arial"/>
              </a:rPr>
              <a:t>بهي</a:t>
            </a:r>
            <a:r>
              <a:rPr lang="en-US" sz="3200" b="1" i="0" u="sng" strike="noStrike" cap="none" dirty="0">
                <a:solidFill>
                  <a:schemeClr val="dk1"/>
                </a:solidFill>
                <a:latin typeface="Arial"/>
                <a:ea typeface="Arial"/>
                <a:cs typeface="Arial"/>
                <a:sym typeface="Arial"/>
              </a:rPr>
              <a:t> </a:t>
            </a:r>
            <a:r>
              <a:rPr lang="en-US" sz="3200" b="1" i="0" u="sng" strike="noStrike" cap="none" dirty="0" err="1">
                <a:solidFill>
                  <a:schemeClr val="dk1"/>
                </a:solidFill>
                <a:latin typeface="Arial"/>
                <a:ea typeface="Arial"/>
                <a:cs typeface="Arial"/>
                <a:sym typeface="Arial"/>
              </a:rPr>
              <a:t>برابر</a:t>
            </a:r>
            <a:r>
              <a:rPr lang="en-US" sz="3200" b="1" i="0" u="sng" strike="noStrike" cap="none" dirty="0">
                <a:solidFill>
                  <a:schemeClr val="dk1"/>
                </a:solidFill>
                <a:latin typeface="Arial"/>
                <a:ea typeface="Arial"/>
                <a:cs typeface="Arial"/>
                <a:sym typeface="Arial"/>
              </a:rPr>
              <a:t>، </a:t>
            </a:r>
            <a:r>
              <a:rPr lang="en-US" sz="3200" b="1" i="0" u="sng" strike="noStrike" cap="none" dirty="0" err="1">
                <a:solidFill>
                  <a:schemeClr val="dk1"/>
                </a:solidFill>
                <a:latin typeface="Arial"/>
                <a:ea typeface="Arial"/>
                <a:cs typeface="Arial"/>
                <a:sym typeface="Arial"/>
              </a:rPr>
              <a:t>ححوكهو</a:t>
            </a:r>
            <a:r>
              <a:rPr lang="en-US" sz="3200" b="1" i="0" u="sng" strike="noStrike" cap="none" dirty="0">
                <a:solidFill>
                  <a:schemeClr val="dk1"/>
                </a:solidFill>
                <a:latin typeface="Arial"/>
                <a:ea typeface="Arial"/>
                <a:cs typeface="Arial"/>
                <a:sym typeface="Arial"/>
              </a:rPr>
              <a:t> </a:t>
            </a:r>
            <a:r>
              <a:rPr lang="en-US" sz="3200" b="1" i="0" u="sng" strike="noStrike" cap="none" dirty="0" err="1">
                <a:solidFill>
                  <a:schemeClr val="dk1"/>
                </a:solidFill>
                <a:latin typeface="Arial"/>
                <a:ea typeface="Arial"/>
                <a:cs typeface="Arial"/>
                <a:sym typeface="Arial"/>
              </a:rPr>
              <a:t>حساب</a:t>
            </a:r>
            <a:r>
              <a:rPr lang="en-US" sz="3200" b="1" i="0" u="sng" strike="noStrike" cap="none" dirty="0">
                <a:solidFill>
                  <a:schemeClr val="dk1"/>
                </a:solidFill>
                <a:latin typeface="Arial"/>
                <a:ea typeface="Arial"/>
                <a:cs typeface="Arial"/>
                <a:sym typeface="Arial"/>
              </a:rPr>
              <a:t> </a:t>
            </a:r>
            <a:r>
              <a:rPr lang="en-US" sz="3200" b="1" i="0" u="sng" strike="noStrike" cap="none" dirty="0" err="1">
                <a:solidFill>
                  <a:schemeClr val="dk1"/>
                </a:solidFill>
                <a:latin typeface="Arial"/>
                <a:ea typeface="Arial"/>
                <a:cs typeface="Arial"/>
                <a:sym typeface="Arial"/>
              </a:rPr>
              <a:t>هوئي</a:t>
            </a:r>
            <a:r>
              <a:rPr lang="en-US" sz="3200" b="1" i="0" u="sng" strike="noStrike" cap="none" dirty="0">
                <a:solidFill>
                  <a:schemeClr val="dk1"/>
                </a:solidFill>
                <a:latin typeface="Arial"/>
                <a:ea typeface="Arial"/>
                <a:cs typeface="Arial"/>
                <a:sym typeface="Arial"/>
              </a:rPr>
              <a:t>، </a:t>
            </a:r>
            <a:r>
              <a:rPr lang="en-US" sz="3200" b="1" i="0" u="sng" strike="noStrike" cap="none" dirty="0" err="1">
                <a:solidFill>
                  <a:schemeClr val="dk1"/>
                </a:solidFill>
                <a:latin typeface="Arial"/>
                <a:ea typeface="Arial"/>
                <a:cs typeface="Arial"/>
                <a:sym typeface="Arial"/>
              </a:rPr>
              <a:t>ححل</a:t>
            </a:r>
            <a:r>
              <a:rPr lang="en-US" sz="3200" b="1" i="0" u="sng" strike="noStrike" cap="none" dirty="0">
                <a:solidFill>
                  <a:schemeClr val="dk1"/>
                </a:solidFill>
                <a:latin typeface="Arial"/>
                <a:ea typeface="Arial"/>
                <a:cs typeface="Arial"/>
                <a:sym typeface="Arial"/>
              </a:rPr>
              <a:t> </a:t>
            </a:r>
            <a:r>
              <a:rPr lang="en-US" sz="3200" b="1" i="0" u="sng" strike="noStrike" cap="none" dirty="0" err="1">
                <a:solidFill>
                  <a:schemeClr val="dk1"/>
                </a:solidFill>
                <a:latin typeface="Arial"/>
                <a:ea typeface="Arial"/>
                <a:cs typeface="Arial"/>
                <a:sym typeface="Arial"/>
              </a:rPr>
              <a:t>ححلاؤ</a:t>
            </a:r>
            <a:r>
              <a:rPr lang="en-US" sz="3200" b="1" i="0" u="sng" strike="noStrike" cap="none" dirty="0">
                <a:solidFill>
                  <a:schemeClr val="dk1"/>
                </a:solidFill>
                <a:latin typeface="Arial"/>
                <a:ea typeface="Arial"/>
                <a:cs typeface="Arial"/>
                <a:sym typeface="Arial"/>
              </a:rPr>
              <a:t> </a:t>
            </a:r>
            <a:r>
              <a:rPr lang="en-US" sz="3200" b="1" i="0" u="sng" strike="noStrike" cap="none" dirty="0" err="1">
                <a:solidFill>
                  <a:schemeClr val="dk1"/>
                </a:solidFill>
                <a:latin typeface="Arial"/>
                <a:ea typeface="Arial"/>
                <a:cs typeface="Arial"/>
                <a:sym typeface="Arial"/>
              </a:rPr>
              <a:t>نظظيطط</a:t>
            </a:r>
            <a:r>
              <a:rPr lang="en-US" sz="3200" b="1" i="0" u="sng" strike="noStrike" cap="none" dirty="0">
                <a:solidFill>
                  <a:schemeClr val="dk1"/>
                </a:solidFill>
                <a:latin typeface="Arial"/>
                <a:ea typeface="Arial"/>
                <a:cs typeface="Arial"/>
                <a:sym typeface="Arial"/>
              </a:rPr>
              <a:t> </a:t>
            </a:r>
            <a:r>
              <a:rPr lang="en-US" sz="3200" b="1" i="0" u="sng" strike="noStrike" cap="none" dirty="0" err="1">
                <a:solidFill>
                  <a:schemeClr val="dk1"/>
                </a:solidFill>
                <a:latin typeface="Arial"/>
                <a:ea typeface="Arial"/>
                <a:cs typeface="Arial"/>
                <a:sym typeface="Arial"/>
              </a:rPr>
              <a:t>اهنا</a:t>
            </a:r>
            <a:r>
              <a:rPr lang="en-US" sz="3200" b="1" i="0" u="sng" strike="noStrike" cap="none" dirty="0">
                <a:solidFill>
                  <a:schemeClr val="dk1"/>
                </a:solidFill>
                <a:latin typeface="Arial"/>
                <a:ea typeface="Arial"/>
                <a:cs typeface="Arial"/>
                <a:sym typeface="Arial"/>
              </a:rPr>
              <a:t> </a:t>
            </a:r>
            <a:r>
              <a:rPr lang="en-US" sz="3200" b="1" i="0" u="sng" strike="noStrike" cap="none" dirty="0" err="1">
                <a:solidFill>
                  <a:schemeClr val="dk1"/>
                </a:solidFill>
                <a:latin typeface="Arial"/>
                <a:ea typeface="Arial"/>
                <a:cs typeface="Arial"/>
                <a:sym typeface="Arial"/>
              </a:rPr>
              <a:t>اندر</a:t>
            </a:r>
            <a:endParaRPr sz="3200" b="1" i="0" u="sng"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9123" y="130692"/>
            <a:ext cx="1192351" cy="1229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p:tgtEl>
                                          <p:spTgt spid="152"/>
                                        </p:tgtEl>
                                        <p:attrNameLst>
                                          <p:attrName>ppt_w</p:attrName>
                                        </p:attrNameLst>
                                      </p:cBhvr>
                                      <p:tavLst>
                                        <p:tav tm="0">
                                          <p:val>
                                            <p:strVal val="0"/>
                                          </p:val>
                                        </p:tav>
                                        <p:tav tm="100000">
                                          <p:val>
                                            <p:strVal val="#ppt_w"/>
                                          </p:val>
                                        </p:tav>
                                      </p:tavLst>
                                    </p:anim>
                                    <p:anim calcmode="lin" valueType="num">
                                      <p:cBhvr additive="base">
                                        <p:cTn id="8" dur="500"/>
                                        <p:tgtEl>
                                          <p:spTgt spid="15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8"/>
          <p:cNvSpPr/>
          <p:nvPr/>
        </p:nvSpPr>
        <p:spPr>
          <a:xfrm>
            <a:off x="473868" y="797510"/>
            <a:ext cx="11015663" cy="52629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D5DBE5"/>
                </a:solidFill>
                <a:latin typeface="Calibri"/>
                <a:ea typeface="Calibri"/>
                <a:cs typeface="Calibri"/>
                <a:sym typeface="Calibri"/>
              </a:rPr>
              <a:t>Just the Facts</a:t>
            </a:r>
            <a:endParaRPr/>
          </a:p>
          <a:p>
            <a:pPr marL="0" marR="0" lvl="0" indent="0" algn="l" rtl="0">
              <a:spcBef>
                <a:spcPts val="0"/>
              </a:spcBef>
              <a:spcAft>
                <a:spcPts val="0"/>
              </a:spcAft>
              <a:buNone/>
            </a:pPr>
            <a:endParaRPr sz="32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3200">
                <a:solidFill>
                  <a:schemeClr val="dk1"/>
                </a:solidFill>
                <a:latin typeface="Twentieth Century"/>
                <a:ea typeface="Twentieth Century"/>
                <a:cs typeface="Twentieth Century"/>
                <a:sym typeface="Twentieth Century"/>
              </a:rPr>
              <a:t>If the amount of cash coming into the organization is the same as what is necessary to pay expenses, the business is </a:t>
            </a:r>
            <a:r>
              <a:rPr lang="en-US" sz="3200" b="1">
                <a:solidFill>
                  <a:schemeClr val="dk1"/>
                </a:solidFill>
                <a:latin typeface="Twentieth Century"/>
                <a:ea typeface="Twentieth Century"/>
                <a:cs typeface="Twentieth Century"/>
                <a:sym typeface="Twentieth Century"/>
              </a:rPr>
              <a:t>MERELY SURVIVING</a:t>
            </a:r>
            <a:r>
              <a:rPr lang="en-US" sz="3200">
                <a:solidFill>
                  <a:schemeClr val="dk1"/>
                </a:solidFill>
                <a:latin typeface="Twentieth Century"/>
                <a:ea typeface="Twentieth Century"/>
                <a:cs typeface="Twentieth Century"/>
                <a:sym typeface="Twentieth Century"/>
              </a:rPr>
              <a:t>; it is not making forward progress. If the amount of available cash is less than is necessary to pay all expenses, the business is </a:t>
            </a:r>
            <a:r>
              <a:rPr lang="en-US" sz="3200" b="1">
                <a:solidFill>
                  <a:schemeClr val="dk1"/>
                </a:solidFill>
                <a:latin typeface="Twentieth Century"/>
                <a:ea typeface="Twentieth Century"/>
                <a:cs typeface="Twentieth Century"/>
                <a:sym typeface="Twentieth Century"/>
              </a:rPr>
              <a:t>SUFFERING FROM A NET LOSS OF MONEY AND RISKS FAILURE</a:t>
            </a:r>
            <a:r>
              <a:rPr lang="en-US" sz="3200">
                <a:solidFill>
                  <a:schemeClr val="dk1"/>
                </a:solidFill>
                <a:latin typeface="Twentieth Century"/>
                <a:ea typeface="Twentieth Century"/>
                <a:cs typeface="Twentieth Century"/>
                <a:sym typeface="Twentieth Century"/>
              </a:rPr>
              <a:t>. For these reasons, it is important-- on average and over time-- for cash flow to be greater than the cost of expenses in order to thrive and expand.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9"/>
          <p:cNvSpPr/>
          <p:nvPr/>
        </p:nvSpPr>
        <p:spPr>
          <a:xfrm>
            <a:off x="359568" y="1077993"/>
            <a:ext cx="11472863" cy="47705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D5DBE5"/>
                </a:solidFill>
                <a:latin typeface="Calibri"/>
                <a:ea typeface="Calibri"/>
                <a:cs typeface="Calibri"/>
                <a:sym typeface="Calibri"/>
              </a:rPr>
              <a:t>Just the Facts</a:t>
            </a:r>
            <a:endParaRPr/>
          </a:p>
          <a:p>
            <a:pPr marL="0" marR="0" lvl="0" indent="0" algn="ctr" rtl="0">
              <a:spcBef>
                <a:spcPts val="0"/>
              </a:spcBef>
              <a:spcAft>
                <a:spcPts val="0"/>
              </a:spcAft>
              <a:buNone/>
            </a:pPr>
            <a:endParaRPr sz="4800" b="1">
              <a:solidFill>
                <a:srgbClr val="D5DBE5"/>
              </a:solidFill>
              <a:latin typeface="Calibri"/>
              <a:ea typeface="Calibri"/>
              <a:cs typeface="Calibri"/>
              <a:sym typeface="Calibri"/>
            </a:endParaRPr>
          </a:p>
          <a:p>
            <a:pPr marL="0" marR="0" lvl="0" indent="0" algn="l" rtl="0">
              <a:spcBef>
                <a:spcPts val="0"/>
              </a:spcBef>
              <a:spcAft>
                <a:spcPts val="0"/>
              </a:spcAft>
              <a:buNone/>
            </a:pPr>
            <a:r>
              <a:rPr lang="en-US" sz="3200">
                <a:solidFill>
                  <a:schemeClr val="dk1"/>
                </a:solidFill>
                <a:latin typeface="Twentieth Century"/>
                <a:ea typeface="Twentieth Century"/>
                <a:cs typeface="Twentieth Century"/>
                <a:sym typeface="Twentieth Century"/>
              </a:rPr>
              <a:t>An analogy commonly used in business is that </a:t>
            </a:r>
            <a:r>
              <a:rPr lang="en-US" sz="4000" b="1">
                <a:solidFill>
                  <a:srgbClr val="D5DBE5"/>
                </a:solidFill>
                <a:latin typeface="Twentieth Century"/>
                <a:ea typeface="Twentieth Century"/>
                <a:cs typeface="Twentieth Century"/>
                <a:sym typeface="Twentieth Century"/>
              </a:rPr>
              <a:t>CASH IS LIKE OXYGEN</a:t>
            </a:r>
            <a:r>
              <a:rPr lang="en-US" sz="3200">
                <a:solidFill>
                  <a:schemeClr val="dk1"/>
                </a:solidFill>
                <a:latin typeface="Twentieth Century"/>
                <a:ea typeface="Twentieth Century"/>
                <a:cs typeface="Twentieth Century"/>
                <a:sym typeface="Twentieth Century"/>
              </a:rPr>
              <a:t>: we need it constantly in order to survive. On the other hand, profit is like food: we can live without it for a short time, but to survive it must eventually be replenished. Along with this note, it is prudent to understand that a successful business needs both cash and profit to grow over time. Let's take a look at some subtle contexts.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30" descr="Image result for warning text"/>
          <p:cNvPicPr preferRelativeResize="0"/>
          <p:nvPr/>
        </p:nvPicPr>
        <p:blipFill rotWithShape="1">
          <a:blip r:embed="rId3">
            <a:alphaModFix/>
          </a:blip>
          <a:srcRect/>
          <a:stretch/>
        </p:blipFill>
        <p:spPr>
          <a:xfrm>
            <a:off x="-253963" y="-1017494"/>
            <a:ext cx="12192000" cy="6096000"/>
          </a:xfrm>
          <a:prstGeom prst="rect">
            <a:avLst/>
          </a:prstGeom>
          <a:noFill/>
          <a:ln>
            <a:noFill/>
          </a:ln>
        </p:spPr>
      </p:pic>
      <p:pic>
        <p:nvPicPr>
          <p:cNvPr id="494" name="Google Shape;494;p30" descr="Related image"/>
          <p:cNvPicPr preferRelativeResize="0"/>
          <p:nvPr/>
        </p:nvPicPr>
        <p:blipFill rotWithShape="1">
          <a:blip r:embed="rId4">
            <a:alphaModFix/>
          </a:blip>
          <a:srcRect/>
          <a:stretch/>
        </p:blipFill>
        <p:spPr>
          <a:xfrm>
            <a:off x="4400550" y="2381250"/>
            <a:ext cx="4762500" cy="4762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31" descr="Image result for negligence"/>
          <p:cNvPicPr preferRelativeResize="0"/>
          <p:nvPr/>
        </p:nvPicPr>
        <p:blipFill rotWithShape="1">
          <a:blip r:embed="rId3">
            <a:alphaModFix/>
          </a:blip>
          <a:srcRect/>
          <a:stretch/>
        </p:blipFill>
        <p:spPr>
          <a:xfrm>
            <a:off x="581763" y="3320269"/>
            <a:ext cx="3088184" cy="3186000"/>
          </a:xfrm>
          <a:prstGeom prst="rect">
            <a:avLst/>
          </a:prstGeom>
          <a:noFill/>
          <a:ln>
            <a:noFill/>
          </a:ln>
        </p:spPr>
      </p:pic>
      <p:sp>
        <p:nvSpPr>
          <p:cNvPr id="500" name="Google Shape;500;p31"/>
          <p:cNvSpPr/>
          <p:nvPr/>
        </p:nvSpPr>
        <p:spPr>
          <a:xfrm>
            <a:off x="-277726" y="170347"/>
            <a:ext cx="12469726" cy="17929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D5DBE5"/>
                </a:solidFill>
                <a:latin typeface="Twentieth Century"/>
                <a:ea typeface="Twentieth Century"/>
                <a:cs typeface="Twentieth Century"/>
                <a:sym typeface="Twentieth Century"/>
              </a:rPr>
              <a:t>Businesses Die as a Result of these 3 Deadly Factors;</a:t>
            </a:r>
            <a:endParaRPr/>
          </a:p>
        </p:txBody>
      </p:sp>
      <p:sp>
        <p:nvSpPr>
          <p:cNvPr id="501" name="Google Shape;501;p31"/>
          <p:cNvSpPr/>
          <p:nvPr/>
        </p:nvSpPr>
        <p:spPr>
          <a:xfrm>
            <a:off x="345375" y="2470848"/>
            <a:ext cx="34061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accent1"/>
                </a:solidFill>
                <a:latin typeface="Twentieth Century"/>
                <a:ea typeface="Twentieth Century"/>
                <a:cs typeface="Twentieth Century"/>
                <a:sym typeface="Twentieth Century"/>
              </a:rPr>
              <a:t>Negligence</a:t>
            </a:r>
            <a:endParaRPr/>
          </a:p>
        </p:txBody>
      </p:sp>
      <p:sp>
        <p:nvSpPr>
          <p:cNvPr id="502" name="Google Shape;502;p31"/>
          <p:cNvSpPr/>
          <p:nvPr/>
        </p:nvSpPr>
        <p:spPr>
          <a:xfrm>
            <a:off x="4366357" y="2470848"/>
            <a:ext cx="388959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accent1"/>
                </a:solidFill>
                <a:latin typeface="Twentieth Century"/>
                <a:ea typeface="Twentieth Century"/>
                <a:cs typeface="Twentieth Century"/>
                <a:sym typeface="Twentieth Century"/>
              </a:rPr>
              <a:t>Inexperience</a:t>
            </a:r>
            <a:endParaRPr/>
          </a:p>
        </p:txBody>
      </p:sp>
      <p:sp>
        <p:nvSpPr>
          <p:cNvPr id="503" name="Google Shape;503;p31"/>
          <p:cNvSpPr/>
          <p:nvPr/>
        </p:nvSpPr>
        <p:spPr>
          <a:xfrm>
            <a:off x="9029548" y="2470848"/>
            <a:ext cx="193219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accent1"/>
                </a:solidFill>
                <a:latin typeface="Twentieth Century"/>
                <a:ea typeface="Twentieth Century"/>
                <a:cs typeface="Twentieth Century"/>
                <a:sym typeface="Twentieth Century"/>
              </a:rPr>
              <a:t>Greed</a:t>
            </a:r>
            <a:endParaRPr/>
          </a:p>
        </p:txBody>
      </p:sp>
      <p:pic>
        <p:nvPicPr>
          <p:cNvPr id="504" name="Google Shape;504;p31" descr="Image result for negligence"/>
          <p:cNvPicPr preferRelativeResize="0"/>
          <p:nvPr/>
        </p:nvPicPr>
        <p:blipFill rotWithShape="1">
          <a:blip r:embed="rId4">
            <a:alphaModFix/>
          </a:blip>
          <a:srcRect/>
          <a:stretch/>
        </p:blipFill>
        <p:spPr>
          <a:xfrm>
            <a:off x="8423284" y="3429000"/>
            <a:ext cx="3186953" cy="3186953"/>
          </a:xfrm>
          <a:prstGeom prst="rect">
            <a:avLst/>
          </a:prstGeom>
          <a:noFill/>
          <a:ln>
            <a:noFill/>
          </a:ln>
        </p:spPr>
      </p:pic>
      <p:pic>
        <p:nvPicPr>
          <p:cNvPr id="505" name="Google Shape;505;p31" descr="Related image"/>
          <p:cNvPicPr preferRelativeResize="0"/>
          <p:nvPr/>
        </p:nvPicPr>
        <p:blipFill rotWithShape="1">
          <a:blip r:embed="rId5">
            <a:alphaModFix/>
          </a:blip>
          <a:srcRect/>
          <a:stretch/>
        </p:blipFill>
        <p:spPr>
          <a:xfrm>
            <a:off x="4570235" y="3611012"/>
            <a:ext cx="3186000" cy="318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4200"/>
                                        <p:tgtEl>
                                          <p:spTgt spid="501"/>
                                        </p:tgtEl>
                                      </p:cBhvr>
                                    </p:animEffect>
                                  </p:childTnLst>
                                </p:cTn>
                              </p:par>
                              <p:par>
                                <p:cTn id="8" presetID="10" presetClass="entr" presetSubtype="0" fill="hold" nodeType="withEffect">
                                  <p:stCondLst>
                                    <p:cond delay="2100"/>
                                  </p:stCondLst>
                                  <p:childTnLst>
                                    <p:set>
                                      <p:cBhvr>
                                        <p:cTn id="9" dur="1" fill="hold">
                                          <p:stCondLst>
                                            <p:cond delay="0"/>
                                          </p:stCondLst>
                                        </p:cTn>
                                        <p:tgtEl>
                                          <p:spTgt spid="499"/>
                                        </p:tgtEl>
                                        <p:attrNameLst>
                                          <p:attrName>style.visibility</p:attrName>
                                        </p:attrNameLst>
                                      </p:cBhvr>
                                      <p:to>
                                        <p:strVal val="visible"/>
                                      </p:to>
                                    </p:set>
                                    <p:animEffect transition="in" filter="fade">
                                      <p:cBhvr>
                                        <p:cTn id="10" dur="2100"/>
                                        <p:tgtEl>
                                          <p:spTgt spid="499"/>
                                        </p:tgtEl>
                                      </p:cBhvr>
                                    </p:animEffect>
                                  </p:childTnLst>
                                </p:cTn>
                              </p:par>
                              <p:par>
                                <p:cTn id="11" presetID="10" presetClass="entr" presetSubtype="0" fill="hold" nodeType="withEffect">
                                  <p:stCondLst>
                                    <p:cond delay="3200"/>
                                  </p:stCondLst>
                                  <p:childTnLst>
                                    <p:set>
                                      <p:cBhvr>
                                        <p:cTn id="12" dur="1" fill="hold">
                                          <p:stCondLst>
                                            <p:cond delay="0"/>
                                          </p:stCondLst>
                                        </p:cTn>
                                        <p:tgtEl>
                                          <p:spTgt spid="502"/>
                                        </p:tgtEl>
                                        <p:attrNameLst>
                                          <p:attrName>style.visibility</p:attrName>
                                        </p:attrNameLst>
                                      </p:cBhvr>
                                      <p:to>
                                        <p:strVal val="visible"/>
                                      </p:to>
                                    </p:set>
                                    <p:animEffect transition="in" filter="fade">
                                      <p:cBhvr>
                                        <p:cTn id="13" dur="4200"/>
                                        <p:tgtEl>
                                          <p:spTgt spid="502"/>
                                        </p:tgtEl>
                                      </p:cBhvr>
                                    </p:animEffect>
                                  </p:childTnLst>
                                </p:cTn>
                              </p:par>
                              <p:par>
                                <p:cTn id="14" presetID="10" presetClass="entr" presetSubtype="0" fill="hold" nodeType="withEffect">
                                  <p:stCondLst>
                                    <p:cond delay="4300"/>
                                  </p:stCondLst>
                                  <p:childTnLst>
                                    <p:set>
                                      <p:cBhvr>
                                        <p:cTn id="15" dur="1" fill="hold">
                                          <p:stCondLst>
                                            <p:cond delay="0"/>
                                          </p:stCondLst>
                                        </p:cTn>
                                        <p:tgtEl>
                                          <p:spTgt spid="505"/>
                                        </p:tgtEl>
                                        <p:attrNameLst>
                                          <p:attrName>style.visibility</p:attrName>
                                        </p:attrNameLst>
                                      </p:cBhvr>
                                      <p:to>
                                        <p:strVal val="visible"/>
                                      </p:to>
                                    </p:set>
                                    <p:animEffect transition="in" filter="fade">
                                      <p:cBhvr>
                                        <p:cTn id="16" dur="3100"/>
                                        <p:tgtEl>
                                          <p:spTgt spid="505"/>
                                        </p:tgtEl>
                                      </p:cBhvr>
                                    </p:animEffect>
                                  </p:childTnLst>
                                </p:cTn>
                              </p:par>
                              <p:par>
                                <p:cTn id="17" presetID="10" presetClass="entr" presetSubtype="0" fill="hold" nodeType="withEffect">
                                  <p:stCondLst>
                                    <p:cond delay="5700"/>
                                  </p:stCondLst>
                                  <p:childTnLst>
                                    <p:set>
                                      <p:cBhvr>
                                        <p:cTn id="18" dur="1" fill="hold">
                                          <p:stCondLst>
                                            <p:cond delay="0"/>
                                          </p:stCondLst>
                                        </p:cTn>
                                        <p:tgtEl>
                                          <p:spTgt spid="503"/>
                                        </p:tgtEl>
                                        <p:attrNameLst>
                                          <p:attrName>style.visibility</p:attrName>
                                        </p:attrNameLst>
                                      </p:cBhvr>
                                      <p:to>
                                        <p:strVal val="visible"/>
                                      </p:to>
                                    </p:set>
                                    <p:animEffect transition="in" filter="fade">
                                      <p:cBhvr>
                                        <p:cTn id="19" dur="4200"/>
                                        <p:tgtEl>
                                          <p:spTgt spid="503"/>
                                        </p:tgtEl>
                                      </p:cBhvr>
                                    </p:animEffect>
                                  </p:childTnLst>
                                </p:cTn>
                              </p:par>
                              <p:par>
                                <p:cTn id="20" presetID="10" presetClass="entr" presetSubtype="0" fill="hold" nodeType="withEffect">
                                  <p:stCondLst>
                                    <p:cond delay="7400"/>
                                  </p:stCondLst>
                                  <p:childTnLst>
                                    <p:set>
                                      <p:cBhvr>
                                        <p:cTn id="21" dur="1" fill="hold">
                                          <p:stCondLst>
                                            <p:cond delay="0"/>
                                          </p:stCondLst>
                                        </p:cTn>
                                        <p:tgtEl>
                                          <p:spTgt spid="504"/>
                                        </p:tgtEl>
                                        <p:attrNameLst>
                                          <p:attrName>style.visibility</p:attrName>
                                        </p:attrNameLst>
                                      </p:cBhvr>
                                      <p:to>
                                        <p:strVal val="visible"/>
                                      </p:to>
                                    </p:set>
                                    <p:animEffect transition="in" filter="fade">
                                      <p:cBhvr>
                                        <p:cTn id="22" dur="2700"/>
                                        <p:tgtEl>
                                          <p:spTgt spid="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2"/>
          <p:cNvSpPr/>
          <p:nvPr/>
        </p:nvSpPr>
        <p:spPr>
          <a:xfrm>
            <a:off x="385717" y="467236"/>
            <a:ext cx="34061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accent1"/>
                </a:solidFill>
                <a:latin typeface="Twentieth Century"/>
                <a:ea typeface="Twentieth Century"/>
                <a:cs typeface="Twentieth Century"/>
                <a:sym typeface="Twentieth Century"/>
              </a:rPr>
              <a:t>Negligence</a:t>
            </a:r>
            <a:endParaRPr/>
          </a:p>
        </p:txBody>
      </p:sp>
      <p:sp>
        <p:nvSpPr>
          <p:cNvPr id="511" name="Google Shape;511;p32"/>
          <p:cNvSpPr/>
          <p:nvPr/>
        </p:nvSpPr>
        <p:spPr>
          <a:xfrm>
            <a:off x="4151204" y="467236"/>
            <a:ext cx="388959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accent1"/>
                </a:solidFill>
                <a:latin typeface="Twentieth Century"/>
                <a:ea typeface="Twentieth Century"/>
                <a:cs typeface="Twentieth Century"/>
                <a:sym typeface="Twentieth Century"/>
              </a:rPr>
              <a:t>Inexperience</a:t>
            </a:r>
            <a:endParaRPr/>
          </a:p>
        </p:txBody>
      </p:sp>
      <p:sp>
        <p:nvSpPr>
          <p:cNvPr id="512" name="Google Shape;512;p32"/>
          <p:cNvSpPr/>
          <p:nvPr/>
        </p:nvSpPr>
        <p:spPr>
          <a:xfrm>
            <a:off x="8733713" y="467236"/>
            <a:ext cx="193219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accent1"/>
                </a:solidFill>
                <a:latin typeface="Twentieth Century"/>
                <a:ea typeface="Twentieth Century"/>
                <a:cs typeface="Twentieth Century"/>
                <a:sym typeface="Twentieth Century"/>
              </a:rPr>
              <a:t>Greed</a:t>
            </a:r>
            <a:endParaRPr/>
          </a:p>
        </p:txBody>
      </p:sp>
      <p:sp>
        <p:nvSpPr>
          <p:cNvPr id="513" name="Google Shape;513;p32"/>
          <p:cNvSpPr txBox="1"/>
          <p:nvPr/>
        </p:nvSpPr>
        <p:spPr>
          <a:xfrm>
            <a:off x="228601" y="1667435"/>
            <a:ext cx="3630706"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Twentieth Century"/>
                <a:ea typeface="Twentieth Century"/>
                <a:cs typeface="Twentieth Century"/>
                <a:sym typeface="Twentieth Century"/>
              </a:rPr>
              <a:t>Negligence is simply </a:t>
            </a:r>
            <a:r>
              <a:rPr lang="en-US" sz="1800" b="1" i="1">
                <a:solidFill>
                  <a:srgbClr val="0629FF"/>
                </a:solidFill>
                <a:latin typeface="Twentieth Century"/>
                <a:ea typeface="Twentieth Century"/>
                <a:cs typeface="Twentieth Century"/>
                <a:sym typeface="Twentieth Century"/>
              </a:rPr>
              <a:t>not</a:t>
            </a:r>
            <a:r>
              <a:rPr lang="en-US" sz="1800">
                <a:solidFill>
                  <a:schemeClr val="dk1"/>
                </a:solidFill>
                <a:latin typeface="Twentieth Century"/>
                <a:ea typeface="Twentieth Century"/>
                <a:cs typeface="Twentieth Century"/>
                <a:sym typeface="Twentieth Century"/>
              </a:rPr>
              <a:t> paying adequate attention to your business. </a:t>
            </a:r>
            <a:endParaRPr/>
          </a:p>
          <a:p>
            <a:pPr marL="0" marR="0" lvl="0" indent="0" algn="just" rtl="0">
              <a:spcBef>
                <a:spcPts val="0"/>
              </a:spcBef>
              <a:spcAft>
                <a:spcPts val="0"/>
              </a:spcAft>
              <a:buNone/>
            </a:pPr>
            <a:endParaRPr sz="1800">
              <a:solidFill>
                <a:schemeClr val="dk1"/>
              </a:solidFill>
              <a:latin typeface="Twentieth Century"/>
              <a:ea typeface="Twentieth Century"/>
              <a:cs typeface="Twentieth Century"/>
              <a:sym typeface="Twentieth Century"/>
            </a:endParaRPr>
          </a:p>
          <a:p>
            <a:pPr marL="0" marR="0" lvl="0" indent="0" algn="just" rtl="0">
              <a:spcBef>
                <a:spcPts val="0"/>
              </a:spcBef>
              <a:spcAft>
                <a:spcPts val="0"/>
              </a:spcAft>
              <a:buNone/>
            </a:pPr>
            <a:endParaRPr sz="1800">
              <a:solidFill>
                <a:schemeClr val="dk1"/>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n-US" sz="1800">
                <a:solidFill>
                  <a:schemeClr val="dk1"/>
                </a:solidFill>
                <a:latin typeface="Twentieth Century"/>
                <a:ea typeface="Twentieth Century"/>
                <a:cs typeface="Twentieth Century"/>
                <a:sym typeface="Twentieth Century"/>
              </a:rPr>
              <a:t>Negligence is about being too busy ‘</a:t>
            </a:r>
            <a:r>
              <a:rPr lang="en-US" sz="2400" i="1">
                <a:solidFill>
                  <a:srgbClr val="0629FF"/>
                </a:solidFill>
                <a:latin typeface="Twentieth Century"/>
                <a:ea typeface="Twentieth Century"/>
                <a:cs typeface="Twentieth Century"/>
                <a:sym typeface="Twentieth Century"/>
              </a:rPr>
              <a:t>working in</a:t>
            </a:r>
            <a:r>
              <a:rPr lang="en-US" sz="1800" i="1">
                <a:solidFill>
                  <a:schemeClr val="dk1"/>
                </a:solidFill>
                <a:latin typeface="Twentieth Century"/>
                <a:ea typeface="Twentieth Century"/>
                <a:cs typeface="Twentieth Century"/>
                <a:sym typeface="Twentieth Century"/>
              </a:rPr>
              <a:t>’</a:t>
            </a:r>
            <a:r>
              <a:rPr lang="en-US" sz="1800">
                <a:solidFill>
                  <a:schemeClr val="dk1"/>
                </a:solidFill>
                <a:latin typeface="Twentieth Century"/>
                <a:ea typeface="Twentieth Century"/>
                <a:cs typeface="Twentieth Century"/>
                <a:sym typeface="Twentieth Century"/>
              </a:rPr>
              <a:t> your business that you forget the importance of ‘</a:t>
            </a:r>
            <a:r>
              <a:rPr lang="en-US" sz="2400" i="1">
                <a:solidFill>
                  <a:srgbClr val="015DB9"/>
                </a:solidFill>
                <a:latin typeface="Twentieth Century"/>
                <a:ea typeface="Twentieth Century"/>
                <a:cs typeface="Twentieth Century"/>
                <a:sym typeface="Twentieth Century"/>
              </a:rPr>
              <a:t>working on</a:t>
            </a:r>
            <a:r>
              <a:rPr lang="en-US" sz="1800" i="1">
                <a:solidFill>
                  <a:schemeClr val="dk1"/>
                </a:solidFill>
                <a:latin typeface="Twentieth Century"/>
                <a:ea typeface="Twentieth Century"/>
                <a:cs typeface="Twentieth Century"/>
                <a:sym typeface="Twentieth Century"/>
              </a:rPr>
              <a:t>’</a:t>
            </a:r>
            <a:r>
              <a:rPr lang="en-US" sz="1800">
                <a:solidFill>
                  <a:schemeClr val="dk1"/>
                </a:solidFill>
                <a:latin typeface="Twentieth Century"/>
                <a:ea typeface="Twentieth Century"/>
                <a:cs typeface="Twentieth Century"/>
                <a:sym typeface="Twentieth Century"/>
              </a:rPr>
              <a:t> it</a:t>
            </a:r>
            <a:endParaRPr/>
          </a:p>
          <a:p>
            <a:pPr marL="0" marR="0" lvl="0" indent="0" algn="just" rtl="0">
              <a:spcBef>
                <a:spcPts val="0"/>
              </a:spcBef>
              <a:spcAft>
                <a:spcPts val="0"/>
              </a:spcAft>
              <a:buNone/>
            </a:pPr>
            <a:endParaRPr sz="1800">
              <a:solidFill>
                <a:schemeClr val="dk1"/>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n-US" sz="1800">
                <a:solidFill>
                  <a:schemeClr val="dk1"/>
                </a:solidFill>
                <a:latin typeface="Twentieth Century"/>
                <a:ea typeface="Twentieth Century"/>
                <a:cs typeface="Twentieth Century"/>
                <a:sym typeface="Twentieth Century"/>
              </a:rPr>
              <a:t>Giving time elsewhere can Harm the business</a:t>
            </a:r>
            <a:endParaRPr sz="1800">
              <a:solidFill>
                <a:schemeClr val="dk1"/>
              </a:solidFill>
              <a:latin typeface="Twentieth Century"/>
              <a:ea typeface="Twentieth Century"/>
              <a:cs typeface="Twentieth Century"/>
              <a:sym typeface="Twentieth Century"/>
            </a:endParaRPr>
          </a:p>
        </p:txBody>
      </p:sp>
      <p:sp>
        <p:nvSpPr>
          <p:cNvPr id="514" name="Google Shape;514;p32"/>
          <p:cNvSpPr txBox="1"/>
          <p:nvPr/>
        </p:nvSpPr>
        <p:spPr>
          <a:xfrm>
            <a:off x="8310281" y="1613646"/>
            <a:ext cx="3630706" cy="52629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Twentieth Century"/>
                <a:ea typeface="Twentieth Century"/>
                <a:cs typeface="Twentieth Century"/>
                <a:sym typeface="Twentieth Century"/>
              </a:rPr>
              <a:t>Any attempt to bite more than is ethically allowed will </a:t>
            </a:r>
            <a:r>
              <a:rPr lang="en-US" sz="2400" i="1" u="sng">
                <a:solidFill>
                  <a:srgbClr val="0629FF"/>
                </a:solidFill>
                <a:latin typeface="Twentieth Century"/>
                <a:ea typeface="Twentieth Century"/>
                <a:cs typeface="Twentieth Century"/>
                <a:sym typeface="Twentieth Century"/>
              </a:rPr>
              <a:t>kill your business</a:t>
            </a:r>
            <a:r>
              <a:rPr lang="en-US" sz="1800">
                <a:solidFill>
                  <a:schemeClr val="dk1"/>
                </a:solidFill>
                <a:latin typeface="Twentieth Century"/>
                <a:ea typeface="Twentieth Century"/>
                <a:cs typeface="Twentieth Century"/>
                <a:sym typeface="Twentieth Century"/>
              </a:rPr>
              <a:t> faster than the first two deadly factors, Don’t look at other’s make your own budgets</a:t>
            </a:r>
            <a:endParaRPr/>
          </a:p>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n-US" sz="1800">
                <a:solidFill>
                  <a:schemeClr val="dk1"/>
                </a:solidFill>
                <a:latin typeface="Twentieth Century"/>
                <a:ea typeface="Twentieth Century"/>
                <a:cs typeface="Twentieth Century"/>
                <a:sym typeface="Twentieth Century"/>
              </a:rPr>
              <a:t>Your business will die if you </a:t>
            </a:r>
            <a:r>
              <a:rPr lang="en-US" sz="1800" i="1">
                <a:solidFill>
                  <a:schemeClr val="dk1"/>
                </a:solidFill>
                <a:latin typeface="Twentieth Century"/>
                <a:ea typeface="Twentieth Century"/>
                <a:cs typeface="Twentieth Century"/>
                <a:sym typeface="Twentieth Century"/>
              </a:rPr>
              <a:t>give customers less value than they pay </a:t>
            </a:r>
            <a:r>
              <a:rPr lang="en-US" sz="1800">
                <a:solidFill>
                  <a:schemeClr val="dk1"/>
                </a:solidFill>
                <a:latin typeface="Twentieth Century"/>
                <a:ea typeface="Twentieth Century"/>
                <a:cs typeface="Twentieth Century"/>
                <a:sym typeface="Twentieth Century"/>
              </a:rPr>
              <a:t>for – </a:t>
            </a:r>
            <a:r>
              <a:rPr lang="en-US" sz="2400" i="1">
                <a:solidFill>
                  <a:srgbClr val="0629FF"/>
                </a:solidFill>
                <a:latin typeface="Twentieth Century"/>
                <a:ea typeface="Twentieth Century"/>
                <a:cs typeface="Twentieth Century"/>
                <a:sym typeface="Twentieth Century"/>
              </a:rPr>
              <a:t>greed</a:t>
            </a:r>
            <a:r>
              <a:rPr lang="en-US" sz="1800">
                <a:solidFill>
                  <a:schemeClr val="dk1"/>
                </a:solidFill>
                <a:latin typeface="Twentieth Century"/>
                <a:ea typeface="Twentieth Century"/>
                <a:cs typeface="Twentieth Century"/>
                <a:sym typeface="Twentieth Century"/>
              </a:rPr>
              <a:t>.</a:t>
            </a:r>
            <a:endParaRPr/>
          </a:p>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800">
                <a:solidFill>
                  <a:schemeClr val="dk1"/>
                </a:solidFill>
                <a:latin typeface="Twentieth Century"/>
                <a:ea typeface="Twentieth Century"/>
                <a:cs typeface="Twentieth Century"/>
                <a:sym typeface="Twentieth Century"/>
              </a:rPr>
              <a:t>Your business will die if you </a:t>
            </a:r>
            <a:r>
              <a:rPr lang="en-US" sz="1800" i="1">
                <a:solidFill>
                  <a:schemeClr val="dk1"/>
                </a:solidFill>
                <a:latin typeface="Twentieth Century"/>
                <a:ea typeface="Twentieth Century"/>
                <a:cs typeface="Twentieth Century"/>
                <a:sym typeface="Twentieth Century"/>
              </a:rPr>
              <a:t>give your employees less than they contribute </a:t>
            </a:r>
            <a:r>
              <a:rPr lang="en-US" sz="1800">
                <a:solidFill>
                  <a:schemeClr val="dk1"/>
                </a:solidFill>
                <a:latin typeface="Twentieth Century"/>
                <a:ea typeface="Twentieth Century"/>
                <a:cs typeface="Twentieth Century"/>
                <a:sym typeface="Twentieth Century"/>
              </a:rPr>
              <a:t>– </a:t>
            </a:r>
            <a:r>
              <a:rPr lang="en-US" sz="2400" i="1">
                <a:solidFill>
                  <a:srgbClr val="0629FF"/>
                </a:solidFill>
                <a:latin typeface="Twentieth Century"/>
                <a:ea typeface="Twentieth Century"/>
                <a:cs typeface="Twentieth Century"/>
                <a:sym typeface="Twentieth Century"/>
              </a:rPr>
              <a:t>greed</a:t>
            </a:r>
            <a:r>
              <a:rPr lang="en-US" sz="1800">
                <a:solidFill>
                  <a:schemeClr val="dk1"/>
                </a:solidFill>
                <a:latin typeface="Twentieth Century"/>
                <a:ea typeface="Twentieth Century"/>
                <a:cs typeface="Twentieth Century"/>
                <a:sym typeface="Twentieth Century"/>
              </a:rPr>
              <a:t>.</a:t>
            </a:r>
            <a:endParaRPr/>
          </a:p>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800">
                <a:solidFill>
                  <a:schemeClr val="dk1"/>
                </a:solidFill>
                <a:latin typeface="Twentieth Century"/>
                <a:ea typeface="Twentieth Century"/>
                <a:cs typeface="Twentieth Century"/>
                <a:sym typeface="Twentieth Century"/>
              </a:rPr>
              <a:t>Your business will die if you think your </a:t>
            </a:r>
            <a:r>
              <a:rPr lang="en-US" sz="1800" i="1">
                <a:solidFill>
                  <a:schemeClr val="dk1"/>
                </a:solidFill>
                <a:latin typeface="Twentieth Century"/>
                <a:ea typeface="Twentieth Century"/>
                <a:cs typeface="Twentieth Century"/>
                <a:sym typeface="Twentieth Century"/>
              </a:rPr>
              <a:t>own needs </a:t>
            </a:r>
            <a:r>
              <a:rPr lang="en-US" sz="1800">
                <a:solidFill>
                  <a:schemeClr val="dk1"/>
                </a:solidFill>
                <a:latin typeface="Twentieth Century"/>
                <a:ea typeface="Twentieth Century"/>
                <a:cs typeface="Twentieth Century"/>
                <a:sym typeface="Twentieth Century"/>
              </a:rPr>
              <a:t>is far more important than the needs of others –</a:t>
            </a:r>
            <a:r>
              <a:rPr lang="en-US" sz="2400" i="1">
                <a:solidFill>
                  <a:srgbClr val="0629FF"/>
                </a:solidFill>
                <a:latin typeface="Twentieth Century"/>
                <a:ea typeface="Twentieth Century"/>
                <a:cs typeface="Twentieth Century"/>
                <a:sym typeface="Twentieth Century"/>
              </a:rPr>
              <a:t>greed</a:t>
            </a:r>
            <a:r>
              <a:rPr lang="en-US" sz="1800">
                <a:solidFill>
                  <a:schemeClr val="dk1"/>
                </a:solidFill>
                <a:latin typeface="Twentieth Century"/>
                <a:ea typeface="Twentieth Century"/>
                <a:cs typeface="Twentieth Century"/>
                <a:sym typeface="Twentieth Century"/>
              </a:rPr>
              <a:t>.</a:t>
            </a:r>
            <a:endParaRPr/>
          </a:p>
        </p:txBody>
      </p:sp>
      <p:sp>
        <p:nvSpPr>
          <p:cNvPr id="515" name="Google Shape;515;p32"/>
          <p:cNvSpPr txBox="1"/>
          <p:nvPr/>
        </p:nvSpPr>
        <p:spPr>
          <a:xfrm>
            <a:off x="4269441" y="1532965"/>
            <a:ext cx="3630706" cy="480131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Twentieth Century"/>
                <a:ea typeface="Twentieth Century"/>
                <a:cs typeface="Twentieth Century"/>
                <a:sym typeface="Twentieth Century"/>
              </a:rPr>
              <a:t>Inexperience is not an excuse for failure. It is true that the best teacher is experience. But it doesn’t always have to be your own experience. </a:t>
            </a:r>
            <a:endParaRPr/>
          </a:p>
          <a:p>
            <a:pPr marL="0" marR="0" lvl="0" indent="0" algn="just" rtl="0">
              <a:spcBef>
                <a:spcPts val="0"/>
              </a:spcBef>
              <a:spcAft>
                <a:spcPts val="0"/>
              </a:spcAft>
              <a:buNone/>
            </a:pPr>
            <a:r>
              <a:rPr lang="en-US" sz="1800">
                <a:solidFill>
                  <a:schemeClr val="dk1"/>
                </a:solidFill>
                <a:latin typeface="Twentieth Century"/>
                <a:ea typeface="Twentieth Century"/>
                <a:cs typeface="Twentieth Century"/>
                <a:sym typeface="Twentieth Century"/>
              </a:rPr>
              <a:t>The experience and expertise of others ahead of you in different areas of your business is fruitfull</a:t>
            </a:r>
            <a:endParaRPr sz="1800">
              <a:solidFill>
                <a:schemeClr val="dk1"/>
              </a:solidFill>
              <a:latin typeface="Twentieth Century"/>
              <a:ea typeface="Twentieth Century"/>
              <a:cs typeface="Twentieth Century"/>
              <a:sym typeface="Twentieth Century"/>
            </a:endParaRPr>
          </a:p>
          <a:p>
            <a:pPr marL="0" marR="0" lvl="0" indent="0" algn="just" rtl="0">
              <a:spcBef>
                <a:spcPts val="0"/>
              </a:spcBef>
              <a:spcAft>
                <a:spcPts val="0"/>
              </a:spcAft>
              <a:buNone/>
            </a:pPr>
            <a:endParaRPr sz="1800">
              <a:solidFill>
                <a:schemeClr val="dk1"/>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n-US" sz="1800">
                <a:solidFill>
                  <a:schemeClr val="dk1"/>
                </a:solidFill>
                <a:latin typeface="Twentieth Century"/>
                <a:ea typeface="Twentieth Century"/>
                <a:cs typeface="Twentieth Century"/>
                <a:sym typeface="Twentieth Century"/>
              </a:rPr>
              <a:t>That’s why smart entrepreneurs always surround themselves with mentors, consultants, coaches and other professionals generally smarter than them on specific areas of their business.</a:t>
            </a:r>
            <a:endParaRPr/>
          </a:p>
          <a:p>
            <a:pPr marL="0" marR="0" lvl="0" indent="0" algn="just" rtl="0">
              <a:spcBef>
                <a:spcPts val="0"/>
              </a:spcBef>
              <a:spcAft>
                <a:spcPts val="0"/>
              </a:spcAft>
              <a:buNone/>
            </a:pPr>
            <a:endParaRPr sz="1800">
              <a:solidFill>
                <a:schemeClr val="dk1"/>
              </a:solidFill>
              <a:latin typeface="Twentieth Century"/>
              <a:ea typeface="Twentieth Century"/>
              <a:cs typeface="Twentieth Century"/>
              <a:sym typeface="Twentieth Century"/>
            </a:endParaRPr>
          </a:p>
          <a:p>
            <a:pPr marL="0" marR="0" lvl="0" indent="0" algn="just" rtl="0">
              <a:spcBef>
                <a:spcPts val="0"/>
              </a:spcBef>
              <a:spcAft>
                <a:spcPts val="0"/>
              </a:spcAft>
              <a:buNone/>
            </a:pPr>
            <a:r>
              <a:rPr lang="en-US" sz="1800" b="1">
                <a:solidFill>
                  <a:schemeClr val="dk1"/>
                </a:solidFill>
                <a:latin typeface="Twentieth Century"/>
                <a:ea typeface="Twentieth Century"/>
                <a:cs typeface="Twentieth Century"/>
                <a:sym typeface="Twentieth Century"/>
              </a:rPr>
              <a:t>Taking Counselling &amp; expert advise is a must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10"/>
                                        </p:tgtEl>
                                        <p:attrNameLst>
                                          <p:attrName>style.visibility</p:attrName>
                                        </p:attrNameLst>
                                      </p:cBhvr>
                                      <p:to>
                                        <p:strVal val="visible"/>
                                      </p:to>
                                    </p:set>
                                    <p:anim calcmode="lin" valueType="num">
                                      <p:cBhvr additive="base">
                                        <p:cTn id="7" dur="1600"/>
                                        <p:tgtEl>
                                          <p:spTgt spid="51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13"/>
                                        </p:tgtEl>
                                        <p:attrNameLst>
                                          <p:attrName>style.visibility</p:attrName>
                                        </p:attrNameLst>
                                      </p:cBhvr>
                                      <p:to>
                                        <p:strVal val="visible"/>
                                      </p:to>
                                    </p:set>
                                    <p:anim calcmode="lin" valueType="num">
                                      <p:cBhvr additive="base">
                                        <p:cTn id="10" dur="1600"/>
                                        <p:tgtEl>
                                          <p:spTgt spid="513"/>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2200"/>
                                  </p:stCondLst>
                                  <p:childTnLst>
                                    <p:set>
                                      <p:cBhvr>
                                        <p:cTn id="12" dur="1" fill="hold">
                                          <p:stCondLst>
                                            <p:cond delay="0"/>
                                          </p:stCondLst>
                                        </p:cTn>
                                        <p:tgtEl>
                                          <p:spTgt spid="511"/>
                                        </p:tgtEl>
                                        <p:attrNameLst>
                                          <p:attrName>style.visibility</p:attrName>
                                        </p:attrNameLst>
                                      </p:cBhvr>
                                      <p:to>
                                        <p:strVal val="visible"/>
                                      </p:to>
                                    </p:set>
                                    <p:anim calcmode="lin" valueType="num">
                                      <p:cBhvr additive="base">
                                        <p:cTn id="13" dur="1600"/>
                                        <p:tgtEl>
                                          <p:spTgt spid="511"/>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2200"/>
                                  </p:stCondLst>
                                  <p:childTnLst>
                                    <p:set>
                                      <p:cBhvr>
                                        <p:cTn id="15" dur="1" fill="hold">
                                          <p:stCondLst>
                                            <p:cond delay="0"/>
                                          </p:stCondLst>
                                        </p:cTn>
                                        <p:tgtEl>
                                          <p:spTgt spid="515"/>
                                        </p:tgtEl>
                                        <p:attrNameLst>
                                          <p:attrName>style.visibility</p:attrName>
                                        </p:attrNameLst>
                                      </p:cBhvr>
                                      <p:to>
                                        <p:strVal val="visible"/>
                                      </p:to>
                                    </p:set>
                                    <p:anim calcmode="lin" valueType="num">
                                      <p:cBhvr additive="base">
                                        <p:cTn id="16" dur="1600"/>
                                        <p:tgtEl>
                                          <p:spTgt spid="515"/>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4700"/>
                                  </p:stCondLst>
                                  <p:childTnLst>
                                    <p:set>
                                      <p:cBhvr>
                                        <p:cTn id="18" dur="1" fill="hold">
                                          <p:stCondLst>
                                            <p:cond delay="0"/>
                                          </p:stCondLst>
                                        </p:cTn>
                                        <p:tgtEl>
                                          <p:spTgt spid="512"/>
                                        </p:tgtEl>
                                        <p:attrNameLst>
                                          <p:attrName>style.visibility</p:attrName>
                                        </p:attrNameLst>
                                      </p:cBhvr>
                                      <p:to>
                                        <p:strVal val="visible"/>
                                      </p:to>
                                    </p:set>
                                    <p:anim calcmode="lin" valueType="num">
                                      <p:cBhvr additive="base">
                                        <p:cTn id="19" dur="1700"/>
                                        <p:tgtEl>
                                          <p:spTgt spid="512"/>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4600"/>
                                  </p:stCondLst>
                                  <p:childTnLst>
                                    <p:set>
                                      <p:cBhvr>
                                        <p:cTn id="21" dur="1" fill="hold">
                                          <p:stCondLst>
                                            <p:cond delay="0"/>
                                          </p:stCondLst>
                                        </p:cTn>
                                        <p:tgtEl>
                                          <p:spTgt spid="514"/>
                                        </p:tgtEl>
                                        <p:attrNameLst>
                                          <p:attrName>style.visibility</p:attrName>
                                        </p:attrNameLst>
                                      </p:cBhvr>
                                      <p:to>
                                        <p:strVal val="visible"/>
                                      </p:to>
                                    </p:set>
                                    <p:anim calcmode="lin" valueType="num">
                                      <p:cBhvr additive="base">
                                        <p:cTn id="22" dur="1700"/>
                                        <p:tgtEl>
                                          <p:spTgt spid="5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3"/>
          <p:cNvSpPr/>
          <p:nvPr/>
        </p:nvSpPr>
        <p:spPr>
          <a:xfrm>
            <a:off x="8148915" y="510986"/>
            <a:ext cx="4043085" cy="1398495"/>
          </a:xfrm>
          <a:prstGeom prst="wedgeEllipseCallout">
            <a:avLst>
              <a:gd name="adj1" fmla="val -56477"/>
              <a:gd name="adj2" fmla="val 69817"/>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Twentieth Century"/>
                <a:ea typeface="Twentieth Century"/>
                <a:cs typeface="Twentieth Century"/>
                <a:sym typeface="Twentieth Century"/>
              </a:rPr>
              <a:t>Inability to pay your debts</a:t>
            </a:r>
            <a:endParaRPr/>
          </a:p>
        </p:txBody>
      </p:sp>
      <p:sp>
        <p:nvSpPr>
          <p:cNvPr id="521" name="Google Shape;521;p33"/>
          <p:cNvSpPr/>
          <p:nvPr/>
        </p:nvSpPr>
        <p:spPr>
          <a:xfrm>
            <a:off x="40341" y="626151"/>
            <a:ext cx="4733365" cy="1165413"/>
          </a:xfrm>
          <a:prstGeom prst="wedgeEllipseCallout">
            <a:avLst>
              <a:gd name="adj1" fmla="val 54968"/>
              <a:gd name="adj2" fmla="val 63461"/>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Twentieth Century"/>
                <a:ea typeface="Twentieth Century"/>
                <a:cs typeface="Twentieth Century"/>
                <a:sym typeface="Twentieth Century"/>
              </a:rPr>
              <a:t>NO DIFFERENTIATION   – Nothing New</a:t>
            </a:r>
            <a:endParaRPr/>
          </a:p>
        </p:txBody>
      </p:sp>
      <p:sp>
        <p:nvSpPr>
          <p:cNvPr id="522" name="Google Shape;522;p33"/>
          <p:cNvSpPr/>
          <p:nvPr/>
        </p:nvSpPr>
        <p:spPr>
          <a:xfrm>
            <a:off x="7810499" y="2175996"/>
            <a:ext cx="4495802" cy="1626727"/>
          </a:xfrm>
          <a:prstGeom prst="wedgeEllipseCallout">
            <a:avLst>
              <a:gd name="adj1" fmla="val -61585"/>
              <a:gd name="adj2" fmla="val -5779"/>
            </a:avLst>
          </a:prstGeom>
          <a:solidFill>
            <a:srgbClr val="C85A0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Twentieth Century"/>
                <a:ea typeface="Twentieth Century"/>
                <a:cs typeface="Twentieth Century"/>
                <a:sym typeface="Twentieth Century"/>
              </a:rPr>
              <a:t>NO POSITIVE WORD OF MOUTH – referrals and testimonials</a:t>
            </a:r>
            <a:endParaRPr/>
          </a:p>
        </p:txBody>
      </p:sp>
      <p:sp>
        <p:nvSpPr>
          <p:cNvPr id="523" name="Google Shape;523;p33"/>
          <p:cNvSpPr/>
          <p:nvPr/>
        </p:nvSpPr>
        <p:spPr>
          <a:xfrm>
            <a:off x="151279" y="1988109"/>
            <a:ext cx="2702858" cy="1322294"/>
          </a:xfrm>
          <a:prstGeom prst="wedgeEllipseCallout">
            <a:avLst>
              <a:gd name="adj1" fmla="val 122112"/>
              <a:gd name="adj2" fmla="val -33704"/>
            </a:avLst>
          </a:prstGeom>
          <a:solidFill>
            <a:srgbClr val="FF596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Twentieth Century"/>
                <a:ea typeface="Twentieth Century"/>
                <a:cs typeface="Twentieth Century"/>
                <a:sym typeface="Twentieth Century"/>
              </a:rPr>
              <a:t>LOW SALES</a:t>
            </a:r>
            <a:endParaRPr/>
          </a:p>
        </p:txBody>
      </p:sp>
      <p:sp>
        <p:nvSpPr>
          <p:cNvPr id="524" name="Google Shape;524;p33"/>
          <p:cNvSpPr/>
          <p:nvPr/>
        </p:nvSpPr>
        <p:spPr>
          <a:xfrm>
            <a:off x="49305" y="3389032"/>
            <a:ext cx="3641912" cy="1371606"/>
          </a:xfrm>
          <a:prstGeom prst="wedgeEllipseCallout">
            <a:avLst>
              <a:gd name="adj1" fmla="val 84254"/>
              <a:gd name="adj2" fmla="val -92260"/>
            </a:avLst>
          </a:prstGeom>
          <a:solidFill>
            <a:srgbClr val="B252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Twentieth Century"/>
                <a:ea typeface="Twentieth Century"/>
                <a:cs typeface="Twentieth Century"/>
                <a:sym typeface="Twentieth Century"/>
              </a:rPr>
              <a:t>NO INNOVATION</a:t>
            </a:r>
            <a:endParaRPr/>
          </a:p>
          <a:p>
            <a:pPr marL="0" marR="0" lvl="0" indent="0" algn="ctr" rtl="0">
              <a:spcBef>
                <a:spcPts val="0"/>
              </a:spcBef>
              <a:spcAft>
                <a:spcPts val="0"/>
              </a:spcAft>
              <a:buNone/>
            </a:pPr>
            <a:r>
              <a:rPr lang="en-US" sz="2400">
                <a:solidFill>
                  <a:schemeClr val="lt1"/>
                </a:solidFill>
                <a:latin typeface="Twentieth Century"/>
                <a:ea typeface="Twentieth Century"/>
                <a:cs typeface="Twentieth Century"/>
                <a:sym typeface="Twentieth Century"/>
              </a:rPr>
              <a:t> </a:t>
            </a:r>
            <a:r>
              <a:rPr lang="en-US" sz="2000">
                <a:solidFill>
                  <a:schemeClr val="lt1"/>
                </a:solidFill>
                <a:latin typeface="Twentieth Century"/>
                <a:ea typeface="Twentieth Century"/>
                <a:cs typeface="Twentieth Century"/>
                <a:sym typeface="Twentieth Century"/>
              </a:rPr>
              <a:t>– Nothing Unique</a:t>
            </a:r>
            <a:endParaRPr/>
          </a:p>
        </p:txBody>
      </p:sp>
      <p:pic>
        <p:nvPicPr>
          <p:cNvPr id="525" name="Google Shape;525;p33"/>
          <p:cNvPicPr preferRelativeResize="0"/>
          <p:nvPr/>
        </p:nvPicPr>
        <p:blipFill rotWithShape="1">
          <a:blip r:embed="rId3">
            <a:alphaModFix/>
          </a:blip>
          <a:srcRect b="7647"/>
          <a:stretch/>
        </p:blipFill>
        <p:spPr>
          <a:xfrm>
            <a:off x="4502655" y="820452"/>
            <a:ext cx="3579025" cy="5217090"/>
          </a:xfrm>
          <a:prstGeom prst="rect">
            <a:avLst/>
          </a:prstGeom>
          <a:noFill/>
          <a:ln>
            <a:noFill/>
          </a:ln>
        </p:spPr>
      </p:pic>
      <p:sp>
        <p:nvSpPr>
          <p:cNvPr id="526" name="Google Shape;526;p33"/>
          <p:cNvSpPr/>
          <p:nvPr/>
        </p:nvSpPr>
        <p:spPr>
          <a:xfrm>
            <a:off x="7472082" y="4910603"/>
            <a:ext cx="4495802" cy="1626727"/>
          </a:xfrm>
          <a:prstGeom prst="wedgeEllipseCallout">
            <a:avLst>
              <a:gd name="adj1" fmla="val -55990"/>
              <a:gd name="adj2" fmla="val -156673"/>
            </a:avLst>
          </a:prstGeom>
          <a:solidFill>
            <a:srgbClr val="FFCC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Twentieth Century"/>
                <a:ea typeface="Twentieth Century"/>
                <a:cs typeface="Twentieth Century"/>
                <a:sym typeface="Twentieth Century"/>
              </a:rPr>
              <a:t>POOR CASH FLOW MANAGEMENT</a:t>
            </a:r>
            <a:endParaRPr/>
          </a:p>
        </p:txBody>
      </p:sp>
      <p:sp>
        <p:nvSpPr>
          <p:cNvPr id="527" name="Google Shape;527;p33"/>
          <p:cNvSpPr/>
          <p:nvPr/>
        </p:nvSpPr>
        <p:spPr>
          <a:xfrm>
            <a:off x="1502708" y="5320921"/>
            <a:ext cx="3641912" cy="1371606"/>
          </a:xfrm>
          <a:prstGeom prst="wedgeEllipseCallout">
            <a:avLst>
              <a:gd name="adj1" fmla="val 45854"/>
              <a:gd name="adj2" fmla="val -199122"/>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Twentieth Century"/>
                <a:ea typeface="Twentieth Century"/>
                <a:cs typeface="Twentieth Century"/>
                <a:sym typeface="Twentieth Century"/>
              </a:rPr>
              <a:t>NO LEARNING AND DEVELOPMENT</a:t>
            </a:r>
            <a:endParaRPr/>
          </a:p>
        </p:txBody>
      </p:sp>
      <p:sp>
        <p:nvSpPr>
          <p:cNvPr id="528" name="Google Shape;528;p33"/>
          <p:cNvSpPr/>
          <p:nvPr/>
        </p:nvSpPr>
        <p:spPr>
          <a:xfrm>
            <a:off x="3221104" y="-49621"/>
            <a:ext cx="594060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a:solidFill>
                  <a:srgbClr val="D5DBE5"/>
                </a:solidFill>
                <a:latin typeface="Twentieth Century"/>
                <a:ea typeface="Twentieth Century"/>
                <a:cs typeface="Twentieth Century"/>
                <a:sym typeface="Twentieth Century"/>
              </a:rPr>
              <a:t>WARNING SIGNALS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20"/>
                                        </p:tgtEl>
                                        <p:attrNameLst>
                                          <p:attrName>style.visibility</p:attrName>
                                        </p:attrNameLst>
                                      </p:cBhvr>
                                      <p:to>
                                        <p:strVal val="visible"/>
                                      </p:to>
                                    </p:set>
                                    <p:anim calcmode="lin" valueType="num">
                                      <p:cBhvr additive="base">
                                        <p:cTn id="7" dur="3000"/>
                                        <p:tgtEl>
                                          <p:spTgt spid="520"/>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2000"/>
                                  </p:stCondLst>
                                  <p:childTnLst>
                                    <p:set>
                                      <p:cBhvr>
                                        <p:cTn id="9" dur="1" fill="hold">
                                          <p:stCondLst>
                                            <p:cond delay="0"/>
                                          </p:stCondLst>
                                        </p:cTn>
                                        <p:tgtEl>
                                          <p:spTgt spid="522"/>
                                        </p:tgtEl>
                                        <p:attrNameLst>
                                          <p:attrName>style.visibility</p:attrName>
                                        </p:attrNameLst>
                                      </p:cBhvr>
                                      <p:to>
                                        <p:strVal val="visible"/>
                                      </p:to>
                                    </p:set>
                                    <p:anim calcmode="lin" valueType="num">
                                      <p:cBhvr additive="base">
                                        <p:cTn id="10" dur="3000"/>
                                        <p:tgtEl>
                                          <p:spTgt spid="522"/>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3700"/>
                                  </p:stCondLst>
                                  <p:childTnLst>
                                    <p:set>
                                      <p:cBhvr>
                                        <p:cTn id="12" dur="1" fill="hold">
                                          <p:stCondLst>
                                            <p:cond delay="0"/>
                                          </p:stCondLst>
                                        </p:cTn>
                                        <p:tgtEl>
                                          <p:spTgt spid="526"/>
                                        </p:tgtEl>
                                        <p:attrNameLst>
                                          <p:attrName>style.visibility</p:attrName>
                                        </p:attrNameLst>
                                      </p:cBhvr>
                                      <p:to>
                                        <p:strVal val="visible"/>
                                      </p:to>
                                    </p:set>
                                    <p:anim calcmode="lin" valueType="num">
                                      <p:cBhvr additive="base">
                                        <p:cTn id="13" dur="3000"/>
                                        <p:tgtEl>
                                          <p:spTgt spid="526"/>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5200"/>
                                  </p:stCondLst>
                                  <p:childTnLst>
                                    <p:set>
                                      <p:cBhvr>
                                        <p:cTn id="15" dur="1" fill="hold">
                                          <p:stCondLst>
                                            <p:cond delay="0"/>
                                          </p:stCondLst>
                                        </p:cTn>
                                        <p:tgtEl>
                                          <p:spTgt spid="527"/>
                                        </p:tgtEl>
                                        <p:attrNameLst>
                                          <p:attrName>style.visibility</p:attrName>
                                        </p:attrNameLst>
                                      </p:cBhvr>
                                      <p:to>
                                        <p:strVal val="visible"/>
                                      </p:to>
                                    </p:set>
                                    <p:anim calcmode="lin" valueType="num">
                                      <p:cBhvr additive="base">
                                        <p:cTn id="16" dur="3000"/>
                                        <p:tgtEl>
                                          <p:spTgt spid="527"/>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7300"/>
                                  </p:stCondLst>
                                  <p:childTnLst>
                                    <p:set>
                                      <p:cBhvr>
                                        <p:cTn id="18" dur="1" fill="hold">
                                          <p:stCondLst>
                                            <p:cond delay="0"/>
                                          </p:stCondLst>
                                        </p:cTn>
                                        <p:tgtEl>
                                          <p:spTgt spid="524"/>
                                        </p:tgtEl>
                                        <p:attrNameLst>
                                          <p:attrName>style.visibility</p:attrName>
                                        </p:attrNameLst>
                                      </p:cBhvr>
                                      <p:to>
                                        <p:strVal val="visible"/>
                                      </p:to>
                                    </p:set>
                                    <p:anim calcmode="lin" valueType="num">
                                      <p:cBhvr additive="base">
                                        <p:cTn id="19" dur="3000"/>
                                        <p:tgtEl>
                                          <p:spTgt spid="524"/>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9400"/>
                                  </p:stCondLst>
                                  <p:childTnLst>
                                    <p:set>
                                      <p:cBhvr>
                                        <p:cTn id="21" dur="1" fill="hold">
                                          <p:stCondLst>
                                            <p:cond delay="0"/>
                                          </p:stCondLst>
                                        </p:cTn>
                                        <p:tgtEl>
                                          <p:spTgt spid="523"/>
                                        </p:tgtEl>
                                        <p:attrNameLst>
                                          <p:attrName>style.visibility</p:attrName>
                                        </p:attrNameLst>
                                      </p:cBhvr>
                                      <p:to>
                                        <p:strVal val="visible"/>
                                      </p:to>
                                    </p:set>
                                    <p:anim calcmode="lin" valueType="num">
                                      <p:cBhvr additive="base">
                                        <p:cTn id="22" dur="3000"/>
                                        <p:tgtEl>
                                          <p:spTgt spid="523"/>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11500"/>
                                  </p:stCondLst>
                                  <p:childTnLst>
                                    <p:set>
                                      <p:cBhvr>
                                        <p:cTn id="24" dur="1" fill="hold">
                                          <p:stCondLst>
                                            <p:cond delay="0"/>
                                          </p:stCondLst>
                                        </p:cTn>
                                        <p:tgtEl>
                                          <p:spTgt spid="521"/>
                                        </p:tgtEl>
                                        <p:attrNameLst>
                                          <p:attrName>style.visibility</p:attrName>
                                        </p:attrNameLst>
                                      </p:cBhvr>
                                      <p:to>
                                        <p:strVal val="visible"/>
                                      </p:to>
                                    </p:set>
                                    <p:anim calcmode="lin" valueType="num">
                                      <p:cBhvr additive="base">
                                        <p:cTn id="25" dur="3000"/>
                                        <p:tgtEl>
                                          <p:spTgt spid="52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34"/>
          <p:cNvPicPr preferRelativeResize="0"/>
          <p:nvPr/>
        </p:nvPicPr>
        <p:blipFill rotWithShape="1">
          <a:blip r:embed="rId3">
            <a:alphaModFix/>
          </a:blip>
          <a:srcRect b="7647"/>
          <a:stretch/>
        </p:blipFill>
        <p:spPr>
          <a:xfrm>
            <a:off x="8795901" y="448124"/>
            <a:ext cx="3579025" cy="5217090"/>
          </a:xfrm>
          <a:prstGeom prst="rect">
            <a:avLst/>
          </a:prstGeom>
          <a:noFill/>
          <a:ln>
            <a:noFill/>
          </a:ln>
        </p:spPr>
      </p:pic>
      <p:sp>
        <p:nvSpPr>
          <p:cNvPr id="534" name="Google Shape;534;p34"/>
          <p:cNvSpPr txBox="1"/>
          <p:nvPr/>
        </p:nvSpPr>
        <p:spPr>
          <a:xfrm>
            <a:off x="106458" y="2271839"/>
            <a:ext cx="9000472"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i="1">
                <a:solidFill>
                  <a:schemeClr val="dk1"/>
                </a:solidFill>
                <a:latin typeface="Calibri"/>
                <a:ea typeface="Calibri"/>
                <a:cs typeface="Calibri"/>
                <a:sym typeface="Calibri"/>
              </a:rPr>
              <a:t>So here’s the big question; how many referrals and testimonials has your business generated this year?</a:t>
            </a:r>
            <a:endParaRPr sz="2000">
              <a:solidFill>
                <a:schemeClr val="dk1"/>
              </a:solidFill>
              <a:latin typeface="Calibri"/>
              <a:ea typeface="Calibri"/>
              <a:cs typeface="Calibri"/>
              <a:sym typeface="Calibri"/>
            </a:endParaRPr>
          </a:p>
        </p:txBody>
      </p:sp>
      <p:pic>
        <p:nvPicPr>
          <p:cNvPr id="535" name="Google Shape;535;p34" descr="Image result for question mark"/>
          <p:cNvPicPr preferRelativeResize="0"/>
          <p:nvPr/>
        </p:nvPicPr>
        <p:blipFill rotWithShape="1">
          <a:blip r:embed="rId4">
            <a:alphaModFix/>
          </a:blip>
          <a:srcRect/>
          <a:stretch/>
        </p:blipFill>
        <p:spPr>
          <a:xfrm>
            <a:off x="4373767" y="3429000"/>
            <a:ext cx="5371182" cy="3103350"/>
          </a:xfrm>
          <a:prstGeom prst="rect">
            <a:avLst/>
          </a:prstGeom>
          <a:noFill/>
          <a:ln>
            <a:noFill/>
          </a:ln>
        </p:spPr>
      </p:pic>
      <p:sp>
        <p:nvSpPr>
          <p:cNvPr id="536" name="Google Shape;536;p34"/>
          <p:cNvSpPr/>
          <p:nvPr/>
        </p:nvSpPr>
        <p:spPr>
          <a:xfrm>
            <a:off x="2286000" y="250598"/>
            <a:ext cx="5871882" cy="1739567"/>
          </a:xfrm>
          <a:prstGeom prst="wedgeEllipseCallout">
            <a:avLst>
              <a:gd name="adj1" fmla="val 72323"/>
              <a:gd name="adj2" fmla="val 30973"/>
            </a:avLst>
          </a:prstGeom>
          <a:solidFill>
            <a:srgbClr val="C85A0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lgerian"/>
                <a:ea typeface="Algerian"/>
                <a:cs typeface="Algerian"/>
                <a:sym typeface="Algerian"/>
              </a:rPr>
              <a:t>NO POSITIVE WORD OF MOUTH – referrals and testimonials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fade">
                                      <p:cBhvr>
                                        <p:cTn id="7" dur="2000"/>
                                        <p:tgtEl>
                                          <p:spTgt spid="5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200"/>
                                  </p:stCondLst>
                                  <p:childTnLst>
                                    <p:set>
                                      <p:cBhvr>
                                        <p:cTn id="11" dur="1" fill="hold">
                                          <p:stCondLst>
                                            <p:cond delay="0"/>
                                          </p:stCondLst>
                                        </p:cTn>
                                        <p:tgtEl>
                                          <p:spTgt spid="534"/>
                                        </p:tgtEl>
                                        <p:attrNameLst>
                                          <p:attrName>style.visibility</p:attrName>
                                        </p:attrNameLst>
                                      </p:cBhvr>
                                      <p:to>
                                        <p:strVal val="visible"/>
                                      </p:to>
                                    </p:set>
                                    <p:animEffect transition="in" filter="fade">
                                      <p:cBhvr>
                                        <p:cTn id="12" dur="3300"/>
                                        <p:tgtEl>
                                          <p:spTgt spid="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5"/>
          <p:cNvSpPr/>
          <p:nvPr/>
        </p:nvSpPr>
        <p:spPr>
          <a:xfrm>
            <a:off x="3014926" y="151561"/>
            <a:ext cx="5449451" cy="1751379"/>
          </a:xfrm>
          <a:prstGeom prst="wedgeEllipseCallout">
            <a:avLst>
              <a:gd name="adj1" fmla="val 60843"/>
              <a:gd name="adj2" fmla="val 23956"/>
            </a:avLst>
          </a:prstGeom>
          <a:solidFill>
            <a:srgbClr val="B252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Twentieth Century"/>
                <a:ea typeface="Twentieth Century"/>
                <a:cs typeface="Twentieth Century"/>
                <a:sym typeface="Twentieth Century"/>
              </a:rPr>
              <a:t>NO INNOVATION – Nothing New</a:t>
            </a:r>
            <a:endParaRPr sz="2400">
              <a:solidFill>
                <a:schemeClr val="lt1"/>
              </a:solidFill>
              <a:latin typeface="Twentieth Century"/>
              <a:ea typeface="Twentieth Century"/>
              <a:cs typeface="Twentieth Century"/>
              <a:sym typeface="Twentieth Century"/>
            </a:endParaRPr>
          </a:p>
        </p:txBody>
      </p:sp>
      <p:pic>
        <p:nvPicPr>
          <p:cNvPr id="542" name="Google Shape;542;p35"/>
          <p:cNvPicPr preferRelativeResize="0"/>
          <p:nvPr/>
        </p:nvPicPr>
        <p:blipFill rotWithShape="1">
          <a:blip r:embed="rId3">
            <a:alphaModFix/>
          </a:blip>
          <a:srcRect b="7647"/>
          <a:stretch/>
        </p:blipFill>
        <p:spPr>
          <a:xfrm>
            <a:off x="8795901" y="448124"/>
            <a:ext cx="3579025" cy="5217090"/>
          </a:xfrm>
          <a:prstGeom prst="rect">
            <a:avLst/>
          </a:prstGeom>
          <a:noFill/>
          <a:ln>
            <a:noFill/>
          </a:ln>
        </p:spPr>
      </p:pic>
      <p:sp>
        <p:nvSpPr>
          <p:cNvPr id="543" name="Google Shape;543;p35"/>
          <p:cNvSpPr txBox="1"/>
          <p:nvPr/>
        </p:nvSpPr>
        <p:spPr>
          <a:xfrm>
            <a:off x="106458" y="2271839"/>
            <a:ext cx="9000472"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i="1">
                <a:solidFill>
                  <a:schemeClr val="dk1"/>
                </a:solidFill>
                <a:latin typeface="Twentieth Century"/>
                <a:ea typeface="Twentieth Century"/>
                <a:cs typeface="Twentieth Century"/>
                <a:sym typeface="Twentieth Century"/>
              </a:rPr>
              <a:t>So here’s the big question; when was the last time your business introduced something new [product/service] into the market</a:t>
            </a:r>
            <a:endParaRPr sz="1800">
              <a:solidFill>
                <a:schemeClr val="dk1"/>
              </a:solidFill>
              <a:latin typeface="Twentieth Century"/>
              <a:ea typeface="Twentieth Century"/>
              <a:cs typeface="Twentieth Century"/>
              <a:sym typeface="Twentieth Century"/>
            </a:endParaRPr>
          </a:p>
        </p:txBody>
      </p:sp>
      <p:pic>
        <p:nvPicPr>
          <p:cNvPr id="544" name="Google Shape;544;p35" descr="Image result for question mark"/>
          <p:cNvPicPr preferRelativeResize="0"/>
          <p:nvPr/>
        </p:nvPicPr>
        <p:blipFill rotWithShape="1">
          <a:blip r:embed="rId4">
            <a:alphaModFix/>
          </a:blip>
          <a:srcRect/>
          <a:stretch/>
        </p:blipFill>
        <p:spPr>
          <a:xfrm>
            <a:off x="4894471" y="3429000"/>
            <a:ext cx="5371182" cy="3103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fade">
                                      <p:cBhvr>
                                        <p:cTn id="7" dur="2000"/>
                                        <p:tgtEl>
                                          <p:spTgt spid="5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200"/>
                                  </p:stCondLst>
                                  <p:childTnLst>
                                    <p:set>
                                      <p:cBhvr>
                                        <p:cTn id="11" dur="1" fill="hold">
                                          <p:stCondLst>
                                            <p:cond delay="0"/>
                                          </p:stCondLst>
                                        </p:cTn>
                                        <p:tgtEl>
                                          <p:spTgt spid="543"/>
                                        </p:tgtEl>
                                        <p:attrNameLst>
                                          <p:attrName>style.visibility</p:attrName>
                                        </p:attrNameLst>
                                      </p:cBhvr>
                                      <p:to>
                                        <p:strVal val="visible"/>
                                      </p:to>
                                    </p:set>
                                    <p:animEffect transition="in" filter="fade">
                                      <p:cBhvr>
                                        <p:cTn id="12" dur="33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36"/>
          <p:cNvPicPr preferRelativeResize="0"/>
          <p:nvPr/>
        </p:nvPicPr>
        <p:blipFill rotWithShape="1">
          <a:blip r:embed="rId3">
            <a:alphaModFix/>
          </a:blip>
          <a:srcRect b="7647"/>
          <a:stretch/>
        </p:blipFill>
        <p:spPr>
          <a:xfrm>
            <a:off x="8795901" y="448124"/>
            <a:ext cx="3579025" cy="5217090"/>
          </a:xfrm>
          <a:prstGeom prst="rect">
            <a:avLst/>
          </a:prstGeom>
          <a:noFill/>
          <a:ln>
            <a:noFill/>
          </a:ln>
        </p:spPr>
      </p:pic>
      <p:sp>
        <p:nvSpPr>
          <p:cNvPr id="550" name="Google Shape;550;p36"/>
          <p:cNvSpPr txBox="1"/>
          <p:nvPr/>
        </p:nvSpPr>
        <p:spPr>
          <a:xfrm>
            <a:off x="927325" y="5613207"/>
            <a:ext cx="9000472"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i="1">
                <a:solidFill>
                  <a:schemeClr val="dk1"/>
                </a:solidFill>
                <a:latin typeface="Twentieth Century"/>
                <a:ea typeface="Twentieth Century"/>
                <a:cs typeface="Twentieth Century"/>
                <a:sym typeface="Twentieth Century"/>
              </a:rPr>
              <a:t>So here’s the big question; what’s unique about your business in comparison to your industry peers?</a:t>
            </a:r>
            <a:endParaRPr sz="1800">
              <a:solidFill>
                <a:schemeClr val="accent1"/>
              </a:solidFill>
              <a:latin typeface="Twentieth Century"/>
              <a:ea typeface="Twentieth Century"/>
              <a:cs typeface="Twentieth Century"/>
              <a:sym typeface="Twentieth Century"/>
            </a:endParaRPr>
          </a:p>
        </p:txBody>
      </p:sp>
      <p:pic>
        <p:nvPicPr>
          <p:cNvPr id="551" name="Google Shape;551;p36"/>
          <p:cNvPicPr preferRelativeResize="0"/>
          <p:nvPr/>
        </p:nvPicPr>
        <p:blipFill rotWithShape="1">
          <a:blip r:embed="rId4">
            <a:alphaModFix/>
          </a:blip>
          <a:srcRect/>
          <a:stretch/>
        </p:blipFill>
        <p:spPr>
          <a:xfrm>
            <a:off x="2808802" y="123344"/>
            <a:ext cx="6305070" cy="1693099"/>
          </a:xfrm>
          <a:prstGeom prst="rect">
            <a:avLst/>
          </a:prstGeom>
          <a:noFill/>
          <a:ln>
            <a:noFill/>
          </a:ln>
        </p:spPr>
      </p:pic>
      <p:sp>
        <p:nvSpPr>
          <p:cNvPr id="552" name="Google Shape;552;p36"/>
          <p:cNvSpPr txBox="1"/>
          <p:nvPr/>
        </p:nvSpPr>
        <p:spPr>
          <a:xfrm>
            <a:off x="222088" y="1473335"/>
            <a:ext cx="9000472"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i="1">
                <a:solidFill>
                  <a:srgbClr val="0629FF"/>
                </a:solidFill>
                <a:latin typeface="Twentieth Century"/>
                <a:ea typeface="Twentieth Century"/>
                <a:cs typeface="Twentieth Century"/>
                <a:sym typeface="Twentieth Century"/>
              </a:rPr>
              <a:t>New and unique are never the same.</a:t>
            </a:r>
            <a:endParaRPr/>
          </a:p>
          <a:p>
            <a:pPr marL="0" marR="0" lvl="0" indent="0" algn="l" rtl="0">
              <a:spcBef>
                <a:spcPts val="0"/>
              </a:spcBef>
              <a:spcAft>
                <a:spcPts val="0"/>
              </a:spcAft>
              <a:buNone/>
            </a:pPr>
            <a:endParaRPr sz="3200" i="1">
              <a:solidFill>
                <a:srgbClr val="0629FF"/>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3200" i="1">
                <a:solidFill>
                  <a:srgbClr val="0629FF"/>
                </a:solidFill>
                <a:latin typeface="Twentieth Century"/>
                <a:ea typeface="Twentieth Century"/>
                <a:cs typeface="Twentieth Century"/>
                <a:sym typeface="Twentieth Century"/>
              </a:rPr>
              <a:t>New ≠ Unique.</a:t>
            </a:r>
            <a:endParaRPr/>
          </a:p>
          <a:p>
            <a:pPr marL="0" marR="0" lvl="0" indent="0" algn="l" rtl="0">
              <a:spcBef>
                <a:spcPts val="0"/>
              </a:spcBef>
              <a:spcAft>
                <a:spcPts val="0"/>
              </a:spcAft>
              <a:buNone/>
            </a:pPr>
            <a:endParaRPr sz="3200" i="1">
              <a:solidFill>
                <a:srgbClr val="0629FF"/>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3200" i="1">
                <a:solidFill>
                  <a:srgbClr val="0629FF"/>
                </a:solidFill>
                <a:latin typeface="Twentieth Century"/>
                <a:ea typeface="Twentieth Century"/>
                <a:cs typeface="Twentieth Century"/>
                <a:sym typeface="Twentieth Century"/>
              </a:rPr>
              <a:t>New = latest in town</a:t>
            </a:r>
            <a:endParaRPr/>
          </a:p>
          <a:p>
            <a:pPr marL="0" marR="0" lvl="0" indent="0" algn="l" rtl="0">
              <a:spcBef>
                <a:spcPts val="0"/>
              </a:spcBef>
              <a:spcAft>
                <a:spcPts val="0"/>
              </a:spcAft>
              <a:buNone/>
            </a:pPr>
            <a:endParaRPr sz="3200" i="1">
              <a:solidFill>
                <a:srgbClr val="0629FF"/>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3200" i="1">
                <a:solidFill>
                  <a:srgbClr val="0629FF"/>
                </a:solidFill>
                <a:latin typeface="Twentieth Century"/>
                <a:ea typeface="Twentieth Century"/>
                <a:cs typeface="Twentieth Century"/>
                <a:sym typeface="Twentieth Century"/>
              </a:rPr>
              <a:t>Unique = different from others</a:t>
            </a:r>
            <a:endParaRPr/>
          </a:p>
          <a:p>
            <a:pPr marL="0" marR="0" lvl="0" indent="0" algn="l" rtl="0">
              <a:spcBef>
                <a:spcPts val="0"/>
              </a:spcBef>
              <a:spcAft>
                <a:spcPts val="0"/>
              </a:spcAft>
              <a:buNone/>
            </a:pPr>
            <a:r>
              <a:rPr lang="en-US" sz="3200" i="1">
                <a:solidFill>
                  <a:srgbClr val="0629FF"/>
                </a:solidFill>
                <a:latin typeface="Twentieth Century"/>
                <a:ea typeface="Twentieth Century"/>
                <a:cs typeface="Twentieth Century"/>
                <a:sym typeface="Twentieth Century"/>
              </a:rPr>
              <a:t>For Eg:- Products,schemes,customer needs</a:t>
            </a:r>
            <a:endParaRPr/>
          </a:p>
        </p:txBody>
      </p:sp>
      <p:pic>
        <p:nvPicPr>
          <p:cNvPr id="553" name="Google Shape;553;p36" descr="Image result for question mark"/>
          <p:cNvPicPr preferRelativeResize="0"/>
          <p:nvPr/>
        </p:nvPicPr>
        <p:blipFill rotWithShape="1">
          <a:blip r:embed="rId5">
            <a:alphaModFix/>
          </a:blip>
          <a:srcRect/>
          <a:stretch/>
        </p:blipFill>
        <p:spPr>
          <a:xfrm>
            <a:off x="5427561" y="1966335"/>
            <a:ext cx="5371182" cy="3103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1800"/>
                                        <p:tgtEl>
                                          <p:spTgt spid="552"/>
                                        </p:tgtEl>
                                      </p:cBhvr>
                                    </p:animEffect>
                                  </p:childTnLst>
                                </p:cTn>
                              </p:par>
                              <p:par>
                                <p:cTn id="8" presetID="10" presetClass="entr" presetSubtype="0" fill="hold" nodeType="withEffect">
                                  <p:stCondLst>
                                    <p:cond delay="4100"/>
                                  </p:stCondLst>
                                  <p:childTnLst>
                                    <p:set>
                                      <p:cBhvr>
                                        <p:cTn id="9" dur="1" fill="hold">
                                          <p:stCondLst>
                                            <p:cond delay="0"/>
                                          </p:stCondLst>
                                        </p:cTn>
                                        <p:tgtEl>
                                          <p:spTgt spid="553"/>
                                        </p:tgtEl>
                                        <p:attrNameLst>
                                          <p:attrName>style.visibility</p:attrName>
                                        </p:attrNameLst>
                                      </p:cBhvr>
                                      <p:to>
                                        <p:strVal val="visible"/>
                                      </p:to>
                                    </p:set>
                                    <p:animEffect transition="in" filter="fade">
                                      <p:cBhvr>
                                        <p:cTn id="10" dur="3700"/>
                                        <p:tgtEl>
                                          <p:spTgt spid="5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5200"/>
                                  </p:stCondLst>
                                  <p:childTnLst>
                                    <p:set>
                                      <p:cBhvr>
                                        <p:cTn id="14" dur="1" fill="hold">
                                          <p:stCondLst>
                                            <p:cond delay="0"/>
                                          </p:stCondLst>
                                        </p:cTn>
                                        <p:tgtEl>
                                          <p:spTgt spid="550"/>
                                        </p:tgtEl>
                                        <p:attrNameLst>
                                          <p:attrName>style.visibility</p:attrName>
                                        </p:attrNameLst>
                                      </p:cBhvr>
                                      <p:to>
                                        <p:strVal val="visible"/>
                                      </p:to>
                                    </p:set>
                                    <p:animEffect transition="in" filter="fade">
                                      <p:cBhvr>
                                        <p:cTn id="15" dur="3300"/>
                                        <p:tgtEl>
                                          <p:spTgt spid="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37"/>
          <p:cNvPicPr preferRelativeResize="0"/>
          <p:nvPr/>
        </p:nvPicPr>
        <p:blipFill rotWithShape="1">
          <a:blip r:embed="rId3">
            <a:alphaModFix/>
          </a:blip>
          <a:srcRect b="7647"/>
          <a:stretch/>
        </p:blipFill>
        <p:spPr>
          <a:xfrm>
            <a:off x="8795901" y="448124"/>
            <a:ext cx="3579025" cy="5217090"/>
          </a:xfrm>
          <a:prstGeom prst="rect">
            <a:avLst/>
          </a:prstGeom>
          <a:noFill/>
          <a:ln>
            <a:noFill/>
          </a:ln>
        </p:spPr>
      </p:pic>
      <p:sp>
        <p:nvSpPr>
          <p:cNvPr id="559" name="Google Shape;559;p37"/>
          <p:cNvSpPr txBox="1"/>
          <p:nvPr/>
        </p:nvSpPr>
        <p:spPr>
          <a:xfrm>
            <a:off x="106458" y="2271839"/>
            <a:ext cx="9000472"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i="1">
                <a:solidFill>
                  <a:schemeClr val="dk1"/>
                </a:solidFill>
                <a:latin typeface="Twentieth Century"/>
                <a:ea typeface="Twentieth Century"/>
                <a:cs typeface="Twentieth Century"/>
                <a:sym typeface="Twentieth Century"/>
              </a:rPr>
              <a:t>So here’s the big question; when was the last time you went out to learn something new?</a:t>
            </a:r>
            <a:endParaRPr sz="2000">
              <a:solidFill>
                <a:schemeClr val="dk1"/>
              </a:solidFill>
              <a:latin typeface="Twentieth Century"/>
              <a:ea typeface="Twentieth Century"/>
              <a:cs typeface="Twentieth Century"/>
              <a:sym typeface="Twentieth Century"/>
            </a:endParaRPr>
          </a:p>
        </p:txBody>
      </p:sp>
      <p:pic>
        <p:nvPicPr>
          <p:cNvPr id="560" name="Google Shape;560;p37" descr="Image result for question mark"/>
          <p:cNvPicPr preferRelativeResize="0"/>
          <p:nvPr/>
        </p:nvPicPr>
        <p:blipFill rotWithShape="1">
          <a:blip r:embed="rId4">
            <a:alphaModFix/>
          </a:blip>
          <a:srcRect/>
          <a:stretch/>
        </p:blipFill>
        <p:spPr>
          <a:xfrm>
            <a:off x="4373767" y="3429000"/>
            <a:ext cx="5371182" cy="3103350"/>
          </a:xfrm>
          <a:prstGeom prst="rect">
            <a:avLst/>
          </a:prstGeom>
          <a:noFill/>
          <a:ln>
            <a:noFill/>
          </a:ln>
        </p:spPr>
      </p:pic>
      <p:sp>
        <p:nvSpPr>
          <p:cNvPr id="561" name="Google Shape;561;p37"/>
          <p:cNvSpPr/>
          <p:nvPr/>
        </p:nvSpPr>
        <p:spPr>
          <a:xfrm>
            <a:off x="2510283" y="325650"/>
            <a:ext cx="5475083" cy="1754325"/>
          </a:xfrm>
          <a:prstGeom prst="wedgeEllipseCallout">
            <a:avLst>
              <a:gd name="adj1" fmla="val 71331"/>
              <a:gd name="adj2" fmla="val 49896"/>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Twentieth Century"/>
                <a:ea typeface="Twentieth Century"/>
                <a:cs typeface="Twentieth Century"/>
                <a:sym typeface="Twentieth Century"/>
              </a:rPr>
              <a:t>NO LEARNING AND DEVELOPMENT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animEffect transition="in" filter="fade">
                                      <p:cBhvr>
                                        <p:cTn id="7" dur="2000"/>
                                        <p:tgtEl>
                                          <p:spTgt spid="5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200"/>
                                  </p:stCondLst>
                                  <p:childTnLst>
                                    <p:set>
                                      <p:cBhvr>
                                        <p:cTn id="11" dur="1" fill="hold">
                                          <p:stCondLst>
                                            <p:cond delay="0"/>
                                          </p:stCondLst>
                                        </p:cTn>
                                        <p:tgtEl>
                                          <p:spTgt spid="559"/>
                                        </p:tgtEl>
                                        <p:attrNameLst>
                                          <p:attrName>style.visibility</p:attrName>
                                        </p:attrNameLst>
                                      </p:cBhvr>
                                      <p:to>
                                        <p:strVal val="visible"/>
                                      </p:to>
                                    </p:set>
                                    <p:animEffect transition="in" filter="fade">
                                      <p:cBhvr>
                                        <p:cTn id="12" dur="3300"/>
                                        <p:tgtEl>
                                          <p:spTgt spid="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173" name="Google Shape;173;p5"/>
          <p:cNvGrpSpPr/>
          <p:nvPr/>
        </p:nvGrpSpPr>
        <p:grpSpPr>
          <a:xfrm>
            <a:off x="-290920" y="0"/>
            <a:ext cx="12482920" cy="6858000"/>
            <a:chOff x="-290920" y="0"/>
            <a:chExt cx="12482920" cy="6858000"/>
          </a:xfrm>
        </p:grpSpPr>
        <p:sp>
          <p:nvSpPr>
            <p:cNvPr id="174" name="Google Shape;174;p5"/>
            <p:cNvSpPr/>
            <p:nvPr/>
          </p:nvSpPr>
          <p:spPr>
            <a:xfrm>
              <a:off x="-290920" y="0"/>
              <a:ext cx="124829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5"/>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5"/>
            <p:cNvSpPr txBox="1"/>
            <p:nvPr/>
          </p:nvSpPr>
          <p:spPr>
            <a:xfrm rot="-5400000">
              <a:off x="10872792" y="3194734"/>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about</a:t>
              </a:r>
              <a:endParaRPr/>
            </a:p>
          </p:txBody>
        </p:sp>
        <p:pic>
          <p:nvPicPr>
            <p:cNvPr id="177" name="Google Shape;177;p5"/>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178" name="Google Shape;178;p5"/>
          <p:cNvGrpSpPr/>
          <p:nvPr/>
        </p:nvGrpSpPr>
        <p:grpSpPr>
          <a:xfrm>
            <a:off x="226788" y="-2"/>
            <a:ext cx="11447503" cy="6858000"/>
            <a:chOff x="213096" y="0"/>
            <a:chExt cx="11447503" cy="6858000"/>
          </a:xfrm>
        </p:grpSpPr>
        <p:sp>
          <p:nvSpPr>
            <p:cNvPr id="179" name="Google Shape;179;p5"/>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5"/>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5"/>
            <p:cNvSpPr txBox="1"/>
            <p:nvPr/>
          </p:nvSpPr>
          <p:spPr>
            <a:xfrm rot="-5400000">
              <a:off x="10341391" y="3105834"/>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Purpose</a:t>
              </a:r>
              <a:endParaRPr/>
            </a:p>
          </p:txBody>
        </p:sp>
        <p:pic>
          <p:nvPicPr>
            <p:cNvPr id="182" name="Google Shape;182;p5"/>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183" name="Google Shape;183;p5"/>
          <p:cNvGrpSpPr/>
          <p:nvPr/>
        </p:nvGrpSpPr>
        <p:grpSpPr>
          <a:xfrm>
            <a:off x="-7847639" y="0"/>
            <a:ext cx="9961092" cy="6858000"/>
            <a:chOff x="491575" y="0"/>
            <a:chExt cx="9961092" cy="6858000"/>
          </a:xfrm>
        </p:grpSpPr>
        <p:sp>
          <p:nvSpPr>
            <p:cNvPr id="184" name="Google Shape;184;p5"/>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5"/>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5"/>
            <p:cNvSpPr txBox="1"/>
            <p:nvPr/>
          </p:nvSpPr>
          <p:spPr>
            <a:xfrm rot="-5400000">
              <a:off x="9117129" y="3189611"/>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Timeline</a:t>
              </a:r>
              <a:endParaRPr/>
            </a:p>
          </p:txBody>
        </p:sp>
        <p:pic>
          <p:nvPicPr>
            <p:cNvPr id="187" name="Google Shape;187;p5"/>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grpSp>
        <p:nvGrpSpPr>
          <p:cNvPr id="188" name="Google Shape;188;p5"/>
          <p:cNvGrpSpPr/>
          <p:nvPr/>
        </p:nvGrpSpPr>
        <p:grpSpPr>
          <a:xfrm>
            <a:off x="-7985197" y="0"/>
            <a:ext cx="9574094" cy="6858000"/>
            <a:chOff x="491575" y="0"/>
            <a:chExt cx="9574094" cy="6858000"/>
          </a:xfrm>
        </p:grpSpPr>
        <p:sp>
          <p:nvSpPr>
            <p:cNvPr id="189" name="Google Shape;189;p5"/>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5"/>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5"/>
            <p:cNvSpPr txBox="1"/>
            <p:nvPr/>
          </p:nvSpPr>
          <p:spPr>
            <a:xfrm rot="-5400000">
              <a:off x="8746453" y="3189610"/>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Feedback</a:t>
              </a:r>
              <a:endParaRPr/>
            </a:p>
          </p:txBody>
        </p:sp>
        <p:pic>
          <p:nvPicPr>
            <p:cNvPr id="192" name="Google Shape;192;p5"/>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sp>
        <p:nvSpPr>
          <p:cNvPr id="193" name="Google Shape;193;p5"/>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4" name="Google Shape;194;p5"/>
          <p:cNvGrpSpPr/>
          <p:nvPr/>
        </p:nvGrpSpPr>
        <p:grpSpPr>
          <a:xfrm>
            <a:off x="-7638543" y="-1"/>
            <a:ext cx="8692332" cy="6858000"/>
            <a:chOff x="718505" y="-1"/>
            <a:chExt cx="8692332" cy="6858000"/>
          </a:xfrm>
        </p:grpSpPr>
        <p:sp>
          <p:nvSpPr>
            <p:cNvPr id="195" name="Google Shape;195;p5"/>
            <p:cNvSpPr/>
            <p:nvPr/>
          </p:nvSpPr>
          <p:spPr>
            <a:xfrm>
              <a:off x="718505" y="-1"/>
              <a:ext cx="869233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5"/>
            <p:cNvSpPr txBox="1"/>
            <p:nvPr/>
          </p:nvSpPr>
          <p:spPr>
            <a:xfrm rot="-5400000">
              <a:off x="8091629" y="3189609"/>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Thanks</a:t>
              </a:r>
              <a:endParaRPr/>
            </a:p>
          </p:txBody>
        </p:sp>
        <p:pic>
          <p:nvPicPr>
            <p:cNvPr id="198" name="Google Shape;198;p5"/>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199" name="Google Shape;199;p5"/>
          <p:cNvGrpSpPr/>
          <p:nvPr/>
        </p:nvGrpSpPr>
        <p:grpSpPr>
          <a:xfrm>
            <a:off x="8083100" y="1518554"/>
            <a:ext cx="1591582" cy="1866900"/>
            <a:chOff x="6488272" y="2209800"/>
            <a:chExt cx="1591582" cy="1866900"/>
          </a:xfrm>
        </p:grpSpPr>
        <p:sp>
          <p:nvSpPr>
            <p:cNvPr id="200" name="Google Shape;200;p5"/>
            <p:cNvSpPr/>
            <p:nvPr/>
          </p:nvSpPr>
          <p:spPr>
            <a:xfrm>
              <a:off x="6488272" y="2209800"/>
              <a:ext cx="1591582" cy="1866900"/>
            </a:xfrm>
            <a:prstGeom prst="round2SameRect">
              <a:avLst>
                <a:gd name="adj1" fmla="val 12063"/>
                <a:gd name="adj2" fmla="val 0"/>
              </a:avLst>
            </a:prstGeom>
            <a:solidFill>
              <a:srgbClr val="FEC6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5"/>
            <p:cNvSpPr txBox="1"/>
            <p:nvPr/>
          </p:nvSpPr>
          <p:spPr>
            <a:xfrm>
              <a:off x="6836846" y="2563851"/>
              <a:ext cx="89443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E6E7E9"/>
                  </a:solidFill>
                  <a:latin typeface="Twentieth Century"/>
                  <a:ea typeface="Twentieth Century"/>
                  <a:cs typeface="Twentieth Century"/>
                  <a:sym typeface="Twentieth Century"/>
                </a:rPr>
                <a:t>3</a:t>
              </a:r>
              <a:endParaRPr/>
            </a:p>
          </p:txBody>
        </p:sp>
      </p:grpSp>
      <p:grpSp>
        <p:nvGrpSpPr>
          <p:cNvPr id="202" name="Google Shape;202;p5"/>
          <p:cNvGrpSpPr/>
          <p:nvPr/>
        </p:nvGrpSpPr>
        <p:grpSpPr>
          <a:xfrm>
            <a:off x="5586223" y="1518554"/>
            <a:ext cx="1591582" cy="1866900"/>
            <a:chOff x="3991395" y="2209800"/>
            <a:chExt cx="1591582" cy="1866900"/>
          </a:xfrm>
        </p:grpSpPr>
        <p:sp>
          <p:nvSpPr>
            <p:cNvPr id="203" name="Google Shape;203;p5"/>
            <p:cNvSpPr/>
            <p:nvPr/>
          </p:nvSpPr>
          <p:spPr>
            <a:xfrm>
              <a:off x="3991395" y="2209800"/>
              <a:ext cx="1591582" cy="1866900"/>
            </a:xfrm>
            <a:prstGeom prst="round2SameRect">
              <a:avLst>
                <a:gd name="adj1" fmla="val 12063"/>
                <a:gd name="adj2" fmla="val 0"/>
              </a:avLst>
            </a:prstGeom>
            <a:solidFill>
              <a:srgbClr val="52CB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5"/>
            <p:cNvSpPr txBox="1"/>
            <p:nvPr/>
          </p:nvSpPr>
          <p:spPr>
            <a:xfrm>
              <a:off x="4339969" y="2563851"/>
              <a:ext cx="89443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E6E7E9"/>
                  </a:solidFill>
                  <a:latin typeface="Twentieth Century"/>
                  <a:ea typeface="Twentieth Century"/>
                  <a:cs typeface="Twentieth Century"/>
                  <a:sym typeface="Twentieth Century"/>
                </a:rPr>
                <a:t>2</a:t>
              </a:r>
              <a:endParaRPr/>
            </a:p>
          </p:txBody>
        </p:sp>
      </p:grpSp>
      <p:grpSp>
        <p:nvGrpSpPr>
          <p:cNvPr id="205" name="Google Shape;205;p5"/>
          <p:cNvGrpSpPr/>
          <p:nvPr/>
        </p:nvGrpSpPr>
        <p:grpSpPr>
          <a:xfrm>
            <a:off x="3089346" y="1518554"/>
            <a:ext cx="1591582" cy="1866900"/>
            <a:chOff x="1494518" y="2209800"/>
            <a:chExt cx="1591582" cy="1866900"/>
          </a:xfrm>
        </p:grpSpPr>
        <p:sp>
          <p:nvSpPr>
            <p:cNvPr id="206" name="Google Shape;206;p5"/>
            <p:cNvSpPr/>
            <p:nvPr/>
          </p:nvSpPr>
          <p:spPr>
            <a:xfrm>
              <a:off x="1494518" y="2209800"/>
              <a:ext cx="1591582" cy="1866900"/>
            </a:xfrm>
            <a:prstGeom prst="round2SameRect">
              <a:avLst>
                <a:gd name="adj1" fmla="val 12063"/>
                <a:gd name="adj2" fmla="val 0"/>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5"/>
            <p:cNvSpPr txBox="1"/>
            <p:nvPr/>
          </p:nvSpPr>
          <p:spPr>
            <a:xfrm>
              <a:off x="1843092" y="2563851"/>
              <a:ext cx="89443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E6E7E9"/>
                  </a:solidFill>
                  <a:latin typeface="Twentieth Century"/>
                  <a:ea typeface="Twentieth Century"/>
                  <a:cs typeface="Twentieth Century"/>
                  <a:sym typeface="Twentieth Century"/>
                </a:rPr>
                <a:t>1</a:t>
              </a:r>
              <a:endParaRPr/>
            </a:p>
          </p:txBody>
        </p:sp>
      </p:grpSp>
      <p:sp>
        <p:nvSpPr>
          <p:cNvPr id="208" name="Google Shape;208;p5"/>
          <p:cNvSpPr/>
          <p:nvPr/>
        </p:nvSpPr>
        <p:spPr>
          <a:xfrm rot="10800000" flipH="1">
            <a:off x="3089346" y="2452004"/>
            <a:ext cx="1591582" cy="3031986"/>
          </a:xfrm>
          <a:custGeom>
            <a:avLst/>
            <a:gdLst/>
            <a:ahLst/>
            <a:cxnLst/>
            <a:rect l="l" t="t" r="r" b="b"/>
            <a:pathLst>
              <a:path w="1591582" h="3031986" extrusionOk="0">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F2F2F2"/>
          </a:solidFill>
          <a:ln>
            <a:noFill/>
          </a:ln>
          <a:effectLst>
            <a:outerShdw blurRad="127000" sx="107000" sy="107000" algn="ctr" rotWithShape="0">
              <a:srgbClr val="000000">
                <a:alpha val="2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
          <p:cNvSpPr/>
          <p:nvPr/>
        </p:nvSpPr>
        <p:spPr>
          <a:xfrm rot="10800000" flipH="1">
            <a:off x="5586223" y="2452004"/>
            <a:ext cx="1591582" cy="3031986"/>
          </a:xfrm>
          <a:custGeom>
            <a:avLst/>
            <a:gdLst/>
            <a:ahLst/>
            <a:cxnLst/>
            <a:rect l="l" t="t" r="r" b="b"/>
            <a:pathLst>
              <a:path w="1591582" h="3031986" extrusionOk="0">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F2F2F2"/>
          </a:solidFill>
          <a:ln>
            <a:noFill/>
          </a:ln>
          <a:effectLst>
            <a:outerShdw blurRad="127000" sx="107000" sy="107000" algn="ctr" rotWithShape="0">
              <a:srgbClr val="000000">
                <a:alpha val="2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
          <p:cNvSpPr/>
          <p:nvPr/>
        </p:nvSpPr>
        <p:spPr>
          <a:xfrm rot="10800000" flipH="1">
            <a:off x="8083100" y="2452004"/>
            <a:ext cx="1591582" cy="3031986"/>
          </a:xfrm>
          <a:custGeom>
            <a:avLst/>
            <a:gdLst/>
            <a:ahLst/>
            <a:cxnLst/>
            <a:rect l="l" t="t" r="r" b="b"/>
            <a:pathLst>
              <a:path w="1591582" h="3031986" extrusionOk="0">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F2F2F2"/>
          </a:solidFill>
          <a:ln>
            <a:noFill/>
          </a:ln>
          <a:effectLst>
            <a:outerShdw blurRad="127000" sx="107000" sy="107000" algn="ctr" rotWithShape="0">
              <a:srgbClr val="000000">
                <a:alpha val="2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5"/>
          <p:cNvSpPr txBox="1"/>
          <p:nvPr/>
        </p:nvSpPr>
        <p:spPr>
          <a:xfrm>
            <a:off x="3083677" y="3146196"/>
            <a:ext cx="159158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5969"/>
                </a:solidFill>
                <a:latin typeface="Twentieth Century"/>
                <a:ea typeface="Twentieth Century"/>
                <a:cs typeface="Twentieth Century"/>
                <a:sym typeface="Twentieth Century"/>
              </a:rPr>
              <a:t>AWARNESS</a:t>
            </a:r>
            <a:endParaRPr/>
          </a:p>
        </p:txBody>
      </p:sp>
      <p:sp>
        <p:nvSpPr>
          <p:cNvPr id="212" name="Google Shape;212;p5"/>
          <p:cNvSpPr txBox="1"/>
          <p:nvPr/>
        </p:nvSpPr>
        <p:spPr>
          <a:xfrm>
            <a:off x="5572502" y="3146196"/>
            <a:ext cx="159158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52CBBE"/>
                </a:solidFill>
                <a:latin typeface="Twentieth Century"/>
                <a:ea typeface="Twentieth Century"/>
                <a:cs typeface="Twentieth Century"/>
                <a:sym typeface="Twentieth Century"/>
              </a:rPr>
              <a:t>PRACTICE</a:t>
            </a:r>
            <a:endParaRPr sz="1800" b="1">
              <a:solidFill>
                <a:srgbClr val="52CBBE"/>
              </a:solidFill>
              <a:latin typeface="Twentieth Century"/>
              <a:ea typeface="Twentieth Century"/>
              <a:cs typeface="Twentieth Century"/>
              <a:sym typeface="Twentieth Century"/>
            </a:endParaRPr>
          </a:p>
        </p:txBody>
      </p:sp>
      <p:sp>
        <p:nvSpPr>
          <p:cNvPr id="213" name="Google Shape;213;p5"/>
          <p:cNvSpPr txBox="1"/>
          <p:nvPr/>
        </p:nvSpPr>
        <p:spPr>
          <a:xfrm>
            <a:off x="8083100" y="3146196"/>
            <a:ext cx="159158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EC630"/>
                </a:solidFill>
                <a:latin typeface="Twentieth Century"/>
                <a:ea typeface="Twentieth Century"/>
                <a:cs typeface="Twentieth Century"/>
                <a:sym typeface="Twentieth Century"/>
              </a:rPr>
              <a:t>IMPLEMENT</a:t>
            </a:r>
            <a:endParaRPr sz="1800" b="1">
              <a:solidFill>
                <a:srgbClr val="FEC630"/>
              </a:solidFill>
              <a:latin typeface="Twentieth Century"/>
              <a:ea typeface="Twentieth Century"/>
              <a:cs typeface="Twentieth Century"/>
              <a:sym typeface="Twentieth Century"/>
            </a:endParaRPr>
          </a:p>
        </p:txBody>
      </p:sp>
      <p:pic>
        <p:nvPicPr>
          <p:cNvPr id="214" name="Google Shape;214;p5"/>
          <p:cNvPicPr preferRelativeResize="0"/>
          <p:nvPr/>
        </p:nvPicPr>
        <p:blipFill rotWithShape="1">
          <a:blip r:embed="rId4">
            <a:alphaModFix/>
          </a:blip>
          <a:srcRect/>
          <a:stretch/>
        </p:blipFill>
        <p:spPr>
          <a:xfrm>
            <a:off x="3425659" y="4229239"/>
            <a:ext cx="894354" cy="894352"/>
          </a:xfrm>
          <a:prstGeom prst="rect">
            <a:avLst/>
          </a:prstGeom>
          <a:noFill/>
          <a:ln>
            <a:noFill/>
          </a:ln>
        </p:spPr>
      </p:pic>
      <p:pic>
        <p:nvPicPr>
          <p:cNvPr id="215" name="Google Shape;215;p5"/>
          <p:cNvPicPr preferRelativeResize="0"/>
          <p:nvPr/>
        </p:nvPicPr>
        <p:blipFill rotWithShape="1">
          <a:blip r:embed="rId5">
            <a:alphaModFix/>
          </a:blip>
          <a:srcRect/>
          <a:stretch/>
        </p:blipFill>
        <p:spPr>
          <a:xfrm>
            <a:off x="5921947" y="4229326"/>
            <a:ext cx="897858" cy="897856"/>
          </a:xfrm>
          <a:prstGeom prst="rect">
            <a:avLst/>
          </a:prstGeom>
          <a:noFill/>
          <a:ln>
            <a:noFill/>
          </a:ln>
        </p:spPr>
      </p:pic>
      <p:pic>
        <p:nvPicPr>
          <p:cNvPr id="216" name="Google Shape;216;p5"/>
          <p:cNvPicPr preferRelativeResize="0"/>
          <p:nvPr/>
        </p:nvPicPr>
        <p:blipFill rotWithShape="1">
          <a:blip r:embed="rId6">
            <a:alphaModFix/>
          </a:blip>
          <a:srcRect/>
          <a:stretch/>
        </p:blipFill>
        <p:spPr>
          <a:xfrm>
            <a:off x="8431674" y="4229239"/>
            <a:ext cx="907482" cy="9074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205"/>
                                        </p:tgtEl>
                                        <p:attrNameLst>
                                          <p:attrName>style.visibility</p:attrName>
                                        </p:attrNameLst>
                                      </p:cBhvr>
                                      <p:to>
                                        <p:strVal val="visible"/>
                                      </p:to>
                                    </p:set>
                                    <p:animEffect transition="in" filter="fade">
                                      <p:cBhvr>
                                        <p:cTn id="11" dur="500"/>
                                        <p:tgtEl>
                                          <p:spTgt spid="205"/>
                                        </p:tgtEl>
                                      </p:cBhvr>
                                    </p:animEffect>
                                  </p:childTnLst>
                                </p:cTn>
                              </p:par>
                              <p:par>
                                <p:cTn id="12" presetID="10" presetClass="entr" presetSubtype="0" fill="hold" nodeType="withEffect">
                                  <p:stCondLst>
                                    <p:cond delay="25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23" presetClass="entr" presetSubtype="16" fill="hold" nodeType="withEffect">
                                  <p:stCondLst>
                                    <p:cond delay="0"/>
                                  </p:stCondLst>
                                  <p:childTnLst>
                                    <p:set>
                                      <p:cBhvr>
                                        <p:cTn id="16" dur="1" fill="hold">
                                          <p:stCondLst>
                                            <p:cond delay="0"/>
                                          </p:stCondLst>
                                        </p:cTn>
                                        <p:tgtEl>
                                          <p:spTgt spid="214"/>
                                        </p:tgtEl>
                                        <p:attrNameLst>
                                          <p:attrName>style.visibility</p:attrName>
                                        </p:attrNameLst>
                                      </p:cBhvr>
                                      <p:to>
                                        <p:strVal val="visible"/>
                                      </p:to>
                                    </p:set>
                                    <p:anim calcmode="lin" valueType="num">
                                      <p:cBhvr additive="base">
                                        <p:cTn id="17" dur="500"/>
                                        <p:tgtEl>
                                          <p:spTgt spid="214"/>
                                        </p:tgtEl>
                                        <p:attrNameLst>
                                          <p:attrName>ppt_w</p:attrName>
                                        </p:attrNameLst>
                                      </p:cBhvr>
                                      <p:tavLst>
                                        <p:tav tm="0">
                                          <p:val>
                                            <p:strVal val="0"/>
                                          </p:val>
                                        </p:tav>
                                        <p:tav tm="100000">
                                          <p:val>
                                            <p:strVal val="#ppt_w"/>
                                          </p:val>
                                        </p:tav>
                                      </p:tavLst>
                                    </p:anim>
                                    <p:anim calcmode="lin" valueType="num">
                                      <p:cBhvr additive="base">
                                        <p:cTn id="18" dur="500"/>
                                        <p:tgtEl>
                                          <p:spTgt spid="214"/>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250"/>
                                  </p:stCondLst>
                                  <p:childTnLst>
                                    <p:set>
                                      <p:cBhvr>
                                        <p:cTn id="21" dur="1" fill="hold">
                                          <p:stCondLst>
                                            <p:cond delay="0"/>
                                          </p:stCondLst>
                                        </p:cTn>
                                        <p:tgtEl>
                                          <p:spTgt spid="209"/>
                                        </p:tgtEl>
                                        <p:attrNameLst>
                                          <p:attrName>style.visibility</p:attrName>
                                        </p:attrNameLst>
                                      </p:cBhvr>
                                      <p:to>
                                        <p:strVal val="visible"/>
                                      </p:to>
                                    </p:set>
                                    <p:animEffect transition="in" filter="fade">
                                      <p:cBhvr>
                                        <p:cTn id="22" dur="500"/>
                                        <p:tgtEl>
                                          <p:spTgt spid="209"/>
                                        </p:tgtEl>
                                      </p:cBhvr>
                                    </p:animEffect>
                                  </p:childTnLst>
                                </p:cTn>
                              </p:par>
                            </p:childTnLst>
                          </p:cTn>
                        </p:par>
                        <p:par>
                          <p:cTn id="23" fill="hold">
                            <p:stCondLst>
                              <p:cond delay="2000"/>
                            </p:stCondLst>
                            <p:childTnLst>
                              <p:par>
                                <p:cTn id="24" presetID="10" presetClass="entr" presetSubtype="0" fill="hold" nodeType="afterEffect">
                                  <p:stCondLst>
                                    <p:cond delay="250"/>
                                  </p:stCondLst>
                                  <p:childTnLst>
                                    <p:set>
                                      <p:cBhvr>
                                        <p:cTn id="25" dur="1" fill="hold">
                                          <p:stCondLst>
                                            <p:cond delay="0"/>
                                          </p:stCondLst>
                                        </p:cTn>
                                        <p:tgtEl>
                                          <p:spTgt spid="202"/>
                                        </p:tgtEl>
                                        <p:attrNameLst>
                                          <p:attrName>style.visibility</p:attrName>
                                        </p:attrNameLst>
                                      </p:cBhvr>
                                      <p:to>
                                        <p:strVal val="visible"/>
                                      </p:to>
                                    </p:set>
                                    <p:animEffect transition="in" filter="fade">
                                      <p:cBhvr>
                                        <p:cTn id="26" dur="500"/>
                                        <p:tgtEl>
                                          <p:spTgt spid="202"/>
                                        </p:tgtEl>
                                      </p:cBhvr>
                                    </p:animEffect>
                                  </p:childTnLst>
                                </p:cTn>
                              </p:par>
                              <p:par>
                                <p:cTn id="27" presetID="10" presetClass="entr" presetSubtype="0" fill="hold" nodeType="withEffect">
                                  <p:stCondLst>
                                    <p:cond delay="250"/>
                                  </p:stCondLst>
                                  <p:childTnLst>
                                    <p:set>
                                      <p:cBhvr>
                                        <p:cTn id="28" dur="1" fill="hold">
                                          <p:stCondLst>
                                            <p:cond delay="0"/>
                                          </p:stCondLst>
                                        </p:cTn>
                                        <p:tgtEl>
                                          <p:spTgt spid="212"/>
                                        </p:tgtEl>
                                        <p:attrNameLst>
                                          <p:attrName>style.visibility</p:attrName>
                                        </p:attrNameLst>
                                      </p:cBhvr>
                                      <p:to>
                                        <p:strVal val="visible"/>
                                      </p:to>
                                    </p:set>
                                    <p:animEffect transition="in" filter="fade">
                                      <p:cBhvr>
                                        <p:cTn id="29" dur="1000"/>
                                        <p:tgtEl>
                                          <p:spTgt spid="212"/>
                                        </p:tgtEl>
                                      </p:cBhvr>
                                    </p:animEffect>
                                  </p:childTnLst>
                                </p:cTn>
                              </p:par>
                              <p:par>
                                <p:cTn id="30" presetID="23" presetClass="entr" presetSubtype="16" fill="hold" nodeType="withEffect">
                                  <p:stCondLst>
                                    <p:cond delay="0"/>
                                  </p:stCondLst>
                                  <p:childTnLst>
                                    <p:set>
                                      <p:cBhvr>
                                        <p:cTn id="31" dur="1" fill="hold">
                                          <p:stCondLst>
                                            <p:cond delay="0"/>
                                          </p:stCondLst>
                                        </p:cTn>
                                        <p:tgtEl>
                                          <p:spTgt spid="215"/>
                                        </p:tgtEl>
                                        <p:attrNameLst>
                                          <p:attrName>style.visibility</p:attrName>
                                        </p:attrNameLst>
                                      </p:cBhvr>
                                      <p:to>
                                        <p:strVal val="visible"/>
                                      </p:to>
                                    </p:set>
                                    <p:anim calcmode="lin" valueType="num">
                                      <p:cBhvr additive="base">
                                        <p:cTn id="32" dur="500"/>
                                        <p:tgtEl>
                                          <p:spTgt spid="215"/>
                                        </p:tgtEl>
                                        <p:attrNameLst>
                                          <p:attrName>ppt_w</p:attrName>
                                        </p:attrNameLst>
                                      </p:cBhvr>
                                      <p:tavLst>
                                        <p:tav tm="0">
                                          <p:val>
                                            <p:strVal val="0"/>
                                          </p:val>
                                        </p:tav>
                                        <p:tav tm="100000">
                                          <p:val>
                                            <p:strVal val="#ppt_w"/>
                                          </p:val>
                                        </p:tav>
                                      </p:tavLst>
                                    </p:anim>
                                    <p:anim calcmode="lin" valueType="num">
                                      <p:cBhvr additive="base">
                                        <p:cTn id="33" dur="500"/>
                                        <p:tgtEl>
                                          <p:spTgt spid="215"/>
                                        </p:tgtEl>
                                        <p:attrNameLst>
                                          <p:attrName>ppt_h</p:attrName>
                                        </p:attrNameLst>
                                      </p:cBhvr>
                                      <p:tavLst>
                                        <p:tav tm="0">
                                          <p:val>
                                            <p:strVal val="0"/>
                                          </p:val>
                                        </p:tav>
                                        <p:tav tm="100000">
                                          <p:val>
                                            <p:strVal val="#ppt_h"/>
                                          </p:val>
                                        </p:tav>
                                      </p:tavLst>
                                    </p:anim>
                                  </p:childTnLst>
                                </p:cTn>
                              </p:par>
                            </p:childTnLst>
                          </p:cTn>
                        </p:par>
                        <p:par>
                          <p:cTn id="34" fill="hold">
                            <p:stCondLst>
                              <p:cond delay="3000"/>
                            </p:stCondLst>
                            <p:childTnLst>
                              <p:par>
                                <p:cTn id="35" presetID="10" presetClass="entr" presetSubtype="0" fill="hold" nodeType="afterEffect">
                                  <p:stCondLst>
                                    <p:cond delay="250"/>
                                  </p:stCondLst>
                                  <p:childTnLst>
                                    <p:set>
                                      <p:cBhvr>
                                        <p:cTn id="36" dur="1" fill="hold">
                                          <p:stCondLst>
                                            <p:cond delay="0"/>
                                          </p:stCondLst>
                                        </p:cTn>
                                        <p:tgtEl>
                                          <p:spTgt spid="210"/>
                                        </p:tgtEl>
                                        <p:attrNameLst>
                                          <p:attrName>style.visibility</p:attrName>
                                        </p:attrNameLst>
                                      </p:cBhvr>
                                      <p:to>
                                        <p:strVal val="visible"/>
                                      </p:to>
                                    </p:set>
                                    <p:animEffect transition="in" filter="fade">
                                      <p:cBhvr>
                                        <p:cTn id="37" dur="500"/>
                                        <p:tgtEl>
                                          <p:spTgt spid="210"/>
                                        </p:tgtEl>
                                      </p:cBhvr>
                                    </p:animEffect>
                                  </p:childTnLst>
                                </p:cTn>
                              </p:par>
                            </p:childTnLst>
                          </p:cTn>
                        </p:par>
                        <p:par>
                          <p:cTn id="38" fill="hold">
                            <p:stCondLst>
                              <p:cond delay="3500"/>
                            </p:stCondLst>
                            <p:childTnLst>
                              <p:par>
                                <p:cTn id="39" presetID="10" presetClass="entr" presetSubtype="0" fill="hold" nodeType="afterEffect">
                                  <p:stCondLst>
                                    <p:cond delay="250"/>
                                  </p:stCondLst>
                                  <p:childTnLst>
                                    <p:set>
                                      <p:cBhvr>
                                        <p:cTn id="40" dur="1" fill="hold">
                                          <p:stCondLst>
                                            <p:cond delay="0"/>
                                          </p:stCondLst>
                                        </p:cTn>
                                        <p:tgtEl>
                                          <p:spTgt spid="199"/>
                                        </p:tgtEl>
                                        <p:attrNameLst>
                                          <p:attrName>style.visibility</p:attrName>
                                        </p:attrNameLst>
                                      </p:cBhvr>
                                      <p:to>
                                        <p:strVal val="visible"/>
                                      </p:to>
                                    </p:set>
                                    <p:animEffect transition="in" filter="fade">
                                      <p:cBhvr>
                                        <p:cTn id="41" dur="500"/>
                                        <p:tgtEl>
                                          <p:spTgt spid="199"/>
                                        </p:tgtEl>
                                      </p:cBhvr>
                                    </p:animEffect>
                                  </p:childTnLst>
                                </p:cTn>
                              </p:par>
                              <p:par>
                                <p:cTn id="42" presetID="10" presetClass="entr" presetSubtype="0" fill="hold" nodeType="withEffect">
                                  <p:stCondLst>
                                    <p:cond delay="0"/>
                                  </p:stCondLst>
                                  <p:childTnLst>
                                    <p:set>
                                      <p:cBhvr>
                                        <p:cTn id="43" dur="1" fill="hold">
                                          <p:stCondLst>
                                            <p:cond delay="0"/>
                                          </p:stCondLst>
                                        </p:cTn>
                                        <p:tgtEl>
                                          <p:spTgt spid="213"/>
                                        </p:tgtEl>
                                        <p:attrNameLst>
                                          <p:attrName>style.visibility</p:attrName>
                                        </p:attrNameLst>
                                      </p:cBhvr>
                                      <p:to>
                                        <p:strVal val="visible"/>
                                      </p:to>
                                    </p:set>
                                    <p:animEffect transition="in" filter="fade">
                                      <p:cBhvr>
                                        <p:cTn id="44" dur="1000"/>
                                        <p:tgtEl>
                                          <p:spTgt spid="213"/>
                                        </p:tgtEl>
                                      </p:cBhvr>
                                    </p:animEffect>
                                  </p:childTnLst>
                                </p:cTn>
                              </p:par>
                              <p:par>
                                <p:cTn id="45" presetID="23" presetClass="entr" presetSubtype="16" fill="hold"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500"/>
                                        <p:tgtEl>
                                          <p:spTgt spid="216"/>
                                        </p:tgtEl>
                                        <p:attrNameLst>
                                          <p:attrName>ppt_w</p:attrName>
                                        </p:attrNameLst>
                                      </p:cBhvr>
                                      <p:tavLst>
                                        <p:tav tm="0">
                                          <p:val>
                                            <p:strVal val="0"/>
                                          </p:val>
                                        </p:tav>
                                        <p:tav tm="100000">
                                          <p:val>
                                            <p:strVal val="#ppt_w"/>
                                          </p:val>
                                        </p:tav>
                                      </p:tavLst>
                                    </p:anim>
                                    <p:anim calcmode="lin" valueType="num">
                                      <p:cBhvr additive="base">
                                        <p:cTn id="48" dur="500"/>
                                        <p:tgtEl>
                                          <p:spTgt spid="2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grpSp>
        <p:nvGrpSpPr>
          <p:cNvPr id="626" name="Google Shape;626;p39"/>
          <p:cNvGrpSpPr/>
          <p:nvPr/>
        </p:nvGrpSpPr>
        <p:grpSpPr>
          <a:xfrm>
            <a:off x="-290920" y="0"/>
            <a:ext cx="12482920" cy="6858000"/>
            <a:chOff x="-290920" y="0"/>
            <a:chExt cx="12482920" cy="6858000"/>
          </a:xfrm>
        </p:grpSpPr>
        <p:sp>
          <p:nvSpPr>
            <p:cNvPr id="627" name="Google Shape;627;p39"/>
            <p:cNvSpPr/>
            <p:nvPr/>
          </p:nvSpPr>
          <p:spPr>
            <a:xfrm>
              <a:off x="-290920" y="0"/>
              <a:ext cx="124829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39"/>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9" name="Google Shape;629;p39"/>
            <p:cNvSpPr txBox="1"/>
            <p:nvPr/>
          </p:nvSpPr>
          <p:spPr>
            <a:xfrm rot="-5400000">
              <a:off x="10872792" y="3194734"/>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About</a:t>
              </a:r>
              <a:endParaRPr/>
            </a:p>
          </p:txBody>
        </p:sp>
        <p:pic>
          <p:nvPicPr>
            <p:cNvPr id="630" name="Google Shape;630;p39"/>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631" name="Google Shape;631;p39"/>
          <p:cNvGrpSpPr/>
          <p:nvPr/>
        </p:nvGrpSpPr>
        <p:grpSpPr>
          <a:xfrm>
            <a:off x="226788" y="-2"/>
            <a:ext cx="11447503" cy="6858000"/>
            <a:chOff x="213096" y="0"/>
            <a:chExt cx="11447503" cy="6858000"/>
          </a:xfrm>
        </p:grpSpPr>
        <p:sp>
          <p:nvSpPr>
            <p:cNvPr id="632" name="Google Shape;632;p39"/>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3" name="Google Shape;633;p39"/>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p39"/>
            <p:cNvSpPr txBox="1"/>
            <p:nvPr/>
          </p:nvSpPr>
          <p:spPr>
            <a:xfrm rot="-5400000">
              <a:off x="10341391" y="3105834"/>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Purpose</a:t>
              </a:r>
              <a:endParaRPr/>
            </a:p>
          </p:txBody>
        </p:sp>
        <p:pic>
          <p:nvPicPr>
            <p:cNvPr id="635" name="Google Shape;635;p39"/>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636" name="Google Shape;636;p39"/>
          <p:cNvGrpSpPr/>
          <p:nvPr/>
        </p:nvGrpSpPr>
        <p:grpSpPr>
          <a:xfrm>
            <a:off x="1184133" y="0"/>
            <a:ext cx="9961092" cy="6858000"/>
            <a:chOff x="491575" y="0"/>
            <a:chExt cx="9961092" cy="6858000"/>
          </a:xfrm>
        </p:grpSpPr>
        <p:sp>
          <p:nvSpPr>
            <p:cNvPr id="637" name="Google Shape;637;p39"/>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8" name="Google Shape;638;p39"/>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9" name="Google Shape;639;p39"/>
            <p:cNvSpPr txBox="1"/>
            <p:nvPr/>
          </p:nvSpPr>
          <p:spPr>
            <a:xfrm rot="-5400000">
              <a:off x="9117129" y="3189611"/>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Timeline</a:t>
              </a:r>
              <a:endParaRPr/>
            </a:p>
          </p:txBody>
        </p:sp>
        <p:pic>
          <p:nvPicPr>
            <p:cNvPr id="640" name="Google Shape;640;p39"/>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sp>
        <p:nvSpPr>
          <p:cNvPr id="641" name="Google Shape;641;p39"/>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42" name="Google Shape;642;p39"/>
          <p:cNvGrpSpPr/>
          <p:nvPr/>
        </p:nvGrpSpPr>
        <p:grpSpPr>
          <a:xfrm>
            <a:off x="1049062" y="0"/>
            <a:ext cx="9574094" cy="6858000"/>
            <a:chOff x="491575" y="0"/>
            <a:chExt cx="9574094" cy="6858000"/>
          </a:xfrm>
        </p:grpSpPr>
        <p:sp>
          <p:nvSpPr>
            <p:cNvPr id="643" name="Google Shape;643;p39"/>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4" name="Google Shape;644;p39"/>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5" name="Google Shape;645;p39"/>
            <p:cNvSpPr txBox="1"/>
            <p:nvPr/>
          </p:nvSpPr>
          <p:spPr>
            <a:xfrm rot="-5400000">
              <a:off x="8746453" y="3189610"/>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Feedback</a:t>
              </a:r>
              <a:endParaRPr/>
            </a:p>
          </p:txBody>
        </p:sp>
        <p:pic>
          <p:nvPicPr>
            <p:cNvPr id="646" name="Google Shape;646;p39"/>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647" name="Google Shape;647;p39"/>
          <p:cNvGrpSpPr/>
          <p:nvPr/>
        </p:nvGrpSpPr>
        <p:grpSpPr>
          <a:xfrm>
            <a:off x="-1780364" y="-1"/>
            <a:ext cx="11860720" cy="6858000"/>
            <a:chOff x="-2449883" y="-1"/>
            <a:chExt cx="11860720" cy="6858000"/>
          </a:xfrm>
        </p:grpSpPr>
        <p:sp>
          <p:nvSpPr>
            <p:cNvPr id="648" name="Google Shape;648;p39"/>
            <p:cNvSpPr/>
            <p:nvPr/>
          </p:nvSpPr>
          <p:spPr>
            <a:xfrm>
              <a:off x="-2449883" y="-1"/>
              <a:ext cx="118607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9" name="Google Shape;649;p39"/>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39"/>
            <p:cNvSpPr txBox="1"/>
            <p:nvPr/>
          </p:nvSpPr>
          <p:spPr>
            <a:xfrm rot="-5400000">
              <a:off x="8091629" y="3189609"/>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Thanks</a:t>
              </a:r>
              <a:endParaRPr/>
            </a:p>
          </p:txBody>
        </p:sp>
        <p:pic>
          <p:nvPicPr>
            <p:cNvPr id="651" name="Google Shape;651;p39"/>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pic>
        <p:nvPicPr>
          <p:cNvPr id="652" name="Google Shape;652;p39" descr="Image result for thank you png"/>
          <p:cNvPicPr preferRelativeResize="0"/>
          <p:nvPr/>
        </p:nvPicPr>
        <p:blipFill rotWithShape="1">
          <a:blip r:embed="rId4">
            <a:alphaModFix/>
          </a:blip>
          <a:srcRect/>
          <a:stretch/>
        </p:blipFill>
        <p:spPr>
          <a:xfrm>
            <a:off x="339841" y="659201"/>
            <a:ext cx="6800551" cy="51765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p:nvPr/>
        </p:nvSpPr>
        <p:spPr>
          <a:xfrm>
            <a:off x="542816" y="1236668"/>
            <a:ext cx="11254154"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0" i="0" u="none" strike="noStrike" cap="none" dirty="0">
                <a:solidFill>
                  <a:srgbClr val="FF5050"/>
                </a:solidFill>
                <a:latin typeface="Bookman Old Style" panose="02050604050505020204" pitchFamily="18" charset="0"/>
                <a:ea typeface="Twentieth Century"/>
                <a:cs typeface="Twentieth Century"/>
                <a:sym typeface="Twentieth Century"/>
              </a:rPr>
              <a:t>To raise our level of financial awareness and enable ourselves to use the financial information we possess to make short-term or long-term decisions in managing our businesses. </a:t>
            </a:r>
            <a:endParaRPr sz="1100" dirty="0">
              <a:latin typeface="Bookman Old Style" panose="02050604050505020204" pitchFamily="18" charset="0"/>
            </a:endParaRPr>
          </a:p>
        </p:txBody>
      </p:sp>
      <p:sp>
        <p:nvSpPr>
          <p:cNvPr id="160" name="Google Shape;160;p3"/>
          <p:cNvSpPr/>
          <p:nvPr/>
        </p:nvSpPr>
        <p:spPr>
          <a:xfrm>
            <a:off x="736090" y="214327"/>
            <a:ext cx="10867606"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FF5050"/>
                </a:solidFill>
                <a:latin typeface="Bookman Old Style" panose="02050604050505020204" pitchFamily="18" charset="0"/>
                <a:ea typeface="Twentieth Century"/>
                <a:cs typeface="Twentieth Century"/>
                <a:sym typeface="Twentieth Century"/>
              </a:rPr>
              <a:t>WHAT ARE WE HERE FOR ?</a:t>
            </a:r>
            <a:endParaRPr sz="11500" b="1" dirty="0">
              <a:solidFill>
                <a:srgbClr val="FF5050"/>
              </a:solidFill>
              <a:latin typeface="Bookman Old Style" panose="02050604050505020204" pitchFamily="18" charset="0"/>
              <a:ea typeface="Twentieth Century"/>
              <a:cs typeface="Twentieth Century"/>
              <a:sym typeface="Twentieth Century"/>
            </a:endParaRPr>
          </a:p>
        </p:txBody>
      </p:sp>
      <p:pic>
        <p:nvPicPr>
          <p:cNvPr id="161" name="Google Shape;161;p3" descr="Image result for negligence"/>
          <p:cNvPicPr preferRelativeResize="0"/>
          <p:nvPr/>
        </p:nvPicPr>
        <p:blipFill rotWithShape="1">
          <a:blip r:embed="rId3">
            <a:alphaModFix/>
          </a:blip>
          <a:srcRect/>
          <a:stretch/>
        </p:blipFill>
        <p:spPr>
          <a:xfrm>
            <a:off x="9756414" y="4257520"/>
            <a:ext cx="2435586" cy="2600480"/>
          </a:xfrm>
          <a:prstGeom prst="rect">
            <a:avLst/>
          </a:prstGeom>
          <a:noFill/>
          <a:ln>
            <a:noFill/>
          </a:ln>
        </p:spPr>
      </p:pic>
      <p:sp>
        <p:nvSpPr>
          <p:cNvPr id="167" name="Google Shape;167;p4"/>
          <p:cNvSpPr/>
          <p:nvPr/>
        </p:nvSpPr>
        <p:spPr>
          <a:xfrm>
            <a:off x="542816" y="2819725"/>
            <a:ext cx="11918542" cy="3416279"/>
          </a:xfrm>
          <a:prstGeom prst="rect">
            <a:avLst/>
          </a:prstGeom>
          <a:noFill/>
          <a:ln>
            <a:noFill/>
          </a:ln>
        </p:spPr>
        <p:txBody>
          <a:bodyPr spcFirstLastPara="1" wrap="square" lIns="91425" tIns="45700" rIns="91425" bIns="45700" numCol="2" anchor="t" anchorCtr="0">
            <a:spAutoFit/>
          </a:bodyPr>
          <a:lstStyle/>
          <a:p>
            <a:pPr marL="514350" marR="0" lvl="0" indent="-344488" algn="just" rtl="0">
              <a:spcBef>
                <a:spcPts val="0"/>
              </a:spcBef>
              <a:spcAft>
                <a:spcPts val="0"/>
              </a:spcAft>
              <a:buClr>
                <a:schemeClr val="dk1"/>
              </a:buClr>
              <a:buSzPts val="2400"/>
              <a:buFont typeface="+mj-lt"/>
              <a:buAutoNum type="arabicPeriod"/>
            </a:pPr>
            <a:endParaRPr sz="2400" dirty="0">
              <a:solidFill>
                <a:srgbClr val="FF5050"/>
              </a:solidFill>
              <a:latin typeface="Bookman Old Style" panose="02050604050505020204" pitchFamily="18" charset="0"/>
              <a:ea typeface="Twentieth Century"/>
              <a:cs typeface="Twentieth Century"/>
              <a:sym typeface="Twentieth Century"/>
            </a:endParaRPr>
          </a:p>
          <a:p>
            <a:pPr marL="514350" marR="0" lvl="0" indent="-344488" rtl="0">
              <a:spcBef>
                <a:spcPts val="0"/>
              </a:spcBef>
              <a:spcAft>
                <a:spcPts val="0"/>
              </a:spcAft>
              <a:buClr>
                <a:srgbClr val="FF5050"/>
              </a:buClr>
              <a:buSzPts val="2400"/>
              <a:buFont typeface="Twentieth Century"/>
              <a:buAutoNum type="arabicPeriod"/>
            </a:pPr>
            <a:r>
              <a:rPr lang="en-US" sz="2400" dirty="0">
                <a:solidFill>
                  <a:srgbClr val="FF5050"/>
                </a:solidFill>
                <a:latin typeface="Bookman Old Style" panose="02050604050505020204" pitchFamily="18" charset="0"/>
                <a:ea typeface="Twentieth Century"/>
                <a:cs typeface="Twentieth Century"/>
                <a:sym typeface="Twentieth Century"/>
              </a:rPr>
              <a:t>Fundamentals of Financial Statements</a:t>
            </a:r>
          </a:p>
          <a:p>
            <a:pPr marL="514350" marR="0" lvl="0" indent="-344488" algn="just" rtl="0">
              <a:spcBef>
                <a:spcPts val="0"/>
              </a:spcBef>
              <a:spcAft>
                <a:spcPts val="0"/>
              </a:spcAft>
              <a:buClr>
                <a:srgbClr val="FF5050"/>
              </a:buClr>
              <a:buSzPts val="2400"/>
              <a:buFont typeface="Twentieth Century"/>
              <a:buAutoNum type="arabicPeriod"/>
            </a:pPr>
            <a:endParaRPr sz="2400" dirty="0">
              <a:solidFill>
                <a:srgbClr val="FF5050"/>
              </a:solidFill>
              <a:latin typeface="Bookman Old Style" panose="02050604050505020204" pitchFamily="18" charset="0"/>
              <a:ea typeface="Twentieth Century"/>
              <a:cs typeface="Twentieth Century"/>
              <a:sym typeface="Twentieth Century"/>
            </a:endParaRPr>
          </a:p>
          <a:p>
            <a:pPr marL="514350" marR="0" lvl="0" indent="-344488" algn="just" rtl="0">
              <a:spcBef>
                <a:spcPts val="0"/>
              </a:spcBef>
              <a:spcAft>
                <a:spcPts val="0"/>
              </a:spcAft>
              <a:buClr>
                <a:srgbClr val="FF5050"/>
              </a:buClr>
              <a:buSzPts val="2400"/>
              <a:buFont typeface="+mj-lt"/>
              <a:buAutoNum type="arabicPeriod"/>
            </a:pPr>
            <a:r>
              <a:rPr lang="en-US" sz="2400" dirty="0">
                <a:solidFill>
                  <a:srgbClr val="FF5050"/>
                </a:solidFill>
                <a:latin typeface="Bookman Old Style" panose="02050604050505020204" pitchFamily="18" charset="0"/>
                <a:ea typeface="Twentieth Century"/>
                <a:cs typeface="Twentieth Century"/>
                <a:sym typeface="Twentieth Century"/>
              </a:rPr>
              <a:t>Business Analysis</a:t>
            </a:r>
            <a:endParaRPr sz="2400" dirty="0">
              <a:solidFill>
                <a:srgbClr val="FF5050"/>
              </a:solidFill>
              <a:latin typeface="Bookman Old Style" panose="02050604050505020204" pitchFamily="18" charset="0"/>
              <a:ea typeface="Twentieth Century"/>
              <a:cs typeface="Twentieth Century"/>
              <a:sym typeface="Twentieth Century"/>
            </a:endParaRPr>
          </a:p>
          <a:p>
            <a:pPr marL="514350" marR="0" lvl="0" indent="-344488" algn="just" rtl="0">
              <a:spcBef>
                <a:spcPts val="0"/>
              </a:spcBef>
              <a:spcAft>
                <a:spcPts val="0"/>
              </a:spcAft>
              <a:buClr>
                <a:srgbClr val="FF5050"/>
              </a:buClr>
              <a:buSzPts val="2400"/>
              <a:buFont typeface="+mj-lt"/>
              <a:buAutoNum type="arabicPeriod"/>
            </a:pPr>
            <a:endParaRPr lang="en-US" sz="2400" dirty="0">
              <a:solidFill>
                <a:srgbClr val="FF5050"/>
              </a:solidFill>
              <a:latin typeface="Bookman Old Style" panose="02050604050505020204" pitchFamily="18" charset="0"/>
              <a:ea typeface="Twentieth Century"/>
              <a:cs typeface="Twentieth Century"/>
              <a:sym typeface="Twentieth Century"/>
            </a:endParaRPr>
          </a:p>
          <a:p>
            <a:pPr marL="514350" marR="0" lvl="0" indent="-344488" algn="just" rtl="0">
              <a:spcBef>
                <a:spcPts val="0"/>
              </a:spcBef>
              <a:spcAft>
                <a:spcPts val="0"/>
              </a:spcAft>
              <a:buClr>
                <a:srgbClr val="FF5050"/>
              </a:buClr>
              <a:buSzPts val="2400"/>
              <a:buFont typeface="+mj-lt"/>
              <a:buAutoNum type="arabicPeriod"/>
            </a:pPr>
            <a:r>
              <a:rPr lang="en-US" sz="2400" dirty="0">
                <a:solidFill>
                  <a:srgbClr val="FF5050"/>
                </a:solidFill>
                <a:latin typeface="Bookman Old Style" panose="02050604050505020204" pitchFamily="18" charset="0"/>
                <a:ea typeface="Twentieth Century"/>
                <a:cs typeface="Twentieth Century"/>
                <a:sym typeface="Twentieth Century"/>
              </a:rPr>
              <a:t>Cash Operating Cycle</a:t>
            </a:r>
            <a:endParaRPr sz="2400" dirty="0">
              <a:solidFill>
                <a:srgbClr val="FF5050"/>
              </a:solidFill>
              <a:latin typeface="Bookman Old Style" panose="02050604050505020204" pitchFamily="18" charset="0"/>
              <a:ea typeface="Twentieth Century"/>
              <a:cs typeface="Twentieth Century"/>
              <a:sym typeface="Twentieth Century"/>
            </a:endParaRPr>
          </a:p>
          <a:p>
            <a:pPr marL="514350" marR="0" lvl="0" indent="-344488" algn="just" rtl="0">
              <a:spcBef>
                <a:spcPts val="0"/>
              </a:spcBef>
              <a:spcAft>
                <a:spcPts val="0"/>
              </a:spcAft>
              <a:buClr>
                <a:srgbClr val="FF5050"/>
              </a:buClr>
              <a:buSzPts val="2400"/>
              <a:buFont typeface="+mj-lt"/>
              <a:buAutoNum type="arabicPeriod"/>
            </a:pPr>
            <a:endParaRPr lang="en-US" sz="2400" dirty="0">
              <a:solidFill>
                <a:srgbClr val="FF5050"/>
              </a:solidFill>
              <a:latin typeface="Bookman Old Style" panose="02050604050505020204" pitchFamily="18" charset="0"/>
              <a:sym typeface="Twentieth Century"/>
            </a:endParaRPr>
          </a:p>
          <a:p>
            <a:pPr marL="514350" marR="0" lvl="0" indent="-344488" algn="just" rtl="0">
              <a:spcBef>
                <a:spcPts val="0"/>
              </a:spcBef>
              <a:spcAft>
                <a:spcPts val="0"/>
              </a:spcAft>
              <a:buClr>
                <a:srgbClr val="FF5050"/>
              </a:buClr>
              <a:buSzPts val="2400"/>
              <a:buFont typeface="+mj-lt"/>
              <a:buAutoNum type="arabicPeriod"/>
            </a:pPr>
            <a:r>
              <a:rPr lang="en-US" sz="2400" dirty="0">
                <a:solidFill>
                  <a:srgbClr val="FF5050"/>
                </a:solidFill>
                <a:latin typeface="Bookman Old Style" panose="02050604050505020204" pitchFamily="18" charset="0"/>
                <a:sym typeface="Twentieth Century"/>
              </a:rPr>
              <a:t>Accounting V/s Costing</a:t>
            </a:r>
            <a:endParaRPr sz="2400" dirty="0">
              <a:solidFill>
                <a:srgbClr val="FF5050"/>
              </a:solidFill>
              <a:latin typeface="Bookman Old Style" panose="02050604050505020204" pitchFamily="18" charset="0"/>
              <a:sym typeface="Twentieth Century"/>
            </a:endParaRPr>
          </a:p>
          <a:p>
            <a:pPr marL="514350" marR="0" lvl="0" indent="-344488" algn="just" rtl="0">
              <a:spcBef>
                <a:spcPts val="0"/>
              </a:spcBef>
              <a:spcAft>
                <a:spcPts val="0"/>
              </a:spcAft>
              <a:buClr>
                <a:srgbClr val="FF5050"/>
              </a:buClr>
              <a:buSzPts val="2400"/>
              <a:buFont typeface="+mj-lt"/>
              <a:buAutoNum type="arabicPeriod"/>
            </a:pPr>
            <a:endParaRPr lang="en-US" sz="2400" dirty="0">
              <a:solidFill>
                <a:srgbClr val="FF5050"/>
              </a:solidFill>
              <a:latin typeface="Bookman Old Style" panose="02050604050505020204" pitchFamily="18" charset="0"/>
              <a:sym typeface="Twentieth Century"/>
            </a:endParaRPr>
          </a:p>
          <a:p>
            <a:pPr marL="514350" marR="0" lvl="0" indent="-344488" algn="just" rtl="0">
              <a:spcBef>
                <a:spcPts val="0"/>
              </a:spcBef>
              <a:spcAft>
                <a:spcPts val="0"/>
              </a:spcAft>
              <a:buClr>
                <a:srgbClr val="FF5050"/>
              </a:buClr>
              <a:buSzPts val="2400"/>
              <a:buFont typeface="+mj-lt"/>
              <a:buAutoNum type="arabicPeriod"/>
            </a:pPr>
            <a:r>
              <a:rPr lang="en-US" sz="2400" dirty="0">
                <a:solidFill>
                  <a:srgbClr val="FF5050"/>
                </a:solidFill>
                <a:latin typeface="Bookman Old Style" panose="02050604050505020204" pitchFamily="18" charset="0"/>
                <a:sym typeface="Twentieth Century"/>
              </a:rPr>
              <a:t>Budgeting and Taxation</a:t>
            </a:r>
            <a:endParaRPr sz="2400" dirty="0">
              <a:solidFill>
                <a:srgbClr val="FF5050"/>
              </a:solidFill>
              <a:latin typeface="Bookman Old Style" panose="02050604050505020204" pitchFamily="18" charset="0"/>
              <a:sym typeface="Twentieth Century"/>
            </a:endParaRPr>
          </a:p>
          <a:p>
            <a:pPr marL="514350" marR="0" lvl="0" indent="-344488" algn="just" rtl="0">
              <a:spcBef>
                <a:spcPts val="0"/>
              </a:spcBef>
              <a:spcAft>
                <a:spcPts val="0"/>
              </a:spcAft>
              <a:buClr>
                <a:schemeClr val="dk1"/>
              </a:buClr>
              <a:buSzPts val="2400"/>
              <a:buFont typeface="+mj-lt"/>
              <a:buAutoNum type="arabicPeriod"/>
            </a:pPr>
            <a:endParaRPr sz="2400" dirty="0">
              <a:solidFill>
                <a:srgbClr val="FF5050"/>
              </a:solidFill>
              <a:latin typeface="Bookman Old Style" panose="02050604050505020204" pitchFamily="18" charset="0"/>
              <a:ea typeface="Twentieth Century"/>
              <a:cs typeface="Twentieth Century"/>
              <a:sym typeface="Twentieth Century"/>
            </a:endParaRPr>
          </a:p>
          <a:p>
            <a:pPr marL="514350" marR="0" lvl="0" indent="-344488" algn="just" rtl="0">
              <a:spcBef>
                <a:spcPts val="0"/>
              </a:spcBef>
              <a:spcAft>
                <a:spcPts val="0"/>
              </a:spcAft>
              <a:buClr>
                <a:srgbClr val="FF5050"/>
              </a:buClr>
              <a:buSzPts val="2400"/>
              <a:buFont typeface="+mj-lt"/>
              <a:buAutoNum type="arabicPeriod"/>
            </a:pPr>
            <a:r>
              <a:rPr lang="en-US" sz="2400" dirty="0">
                <a:solidFill>
                  <a:srgbClr val="FF5050"/>
                </a:solidFill>
                <a:latin typeface="Bookman Old Style" panose="02050604050505020204" pitchFamily="18" charset="0"/>
                <a:ea typeface="Twentieth Century"/>
                <a:cs typeface="Twentieth Century"/>
                <a:sym typeface="Twentieth Century"/>
              </a:rPr>
              <a:t>Investment Appraisal Tools</a:t>
            </a:r>
            <a:endParaRPr sz="2400" dirty="0">
              <a:solidFill>
                <a:srgbClr val="FF5050"/>
              </a:solidFill>
              <a:latin typeface="Bookman Old Style" panose="02050604050505020204" pitchFamily="18" charset="0"/>
              <a:ea typeface="Twentieth Century"/>
              <a:cs typeface="Twentieth Century"/>
              <a:sym typeface="Twentieth Century"/>
            </a:endParaRPr>
          </a:p>
          <a:p>
            <a:pPr marL="514350" marR="0" lvl="0" indent="-344488" algn="just" rtl="0">
              <a:spcBef>
                <a:spcPts val="0"/>
              </a:spcBef>
              <a:spcAft>
                <a:spcPts val="0"/>
              </a:spcAft>
              <a:buClr>
                <a:srgbClr val="FF5050"/>
              </a:buClr>
              <a:buSzPts val="2400"/>
              <a:buFont typeface="+mj-lt"/>
              <a:buAutoNum type="arabicPeriod"/>
            </a:pPr>
            <a:endParaRPr lang="en-US" sz="2400" dirty="0">
              <a:solidFill>
                <a:srgbClr val="FF5050"/>
              </a:solidFill>
              <a:latin typeface="Bookman Old Style" panose="02050604050505020204" pitchFamily="18" charset="0"/>
              <a:ea typeface="Twentieth Century"/>
              <a:cs typeface="Twentieth Century"/>
              <a:sym typeface="Twentieth Century"/>
              <a:hlinkClick r:id="rId4" action="ppaction://hlinksldjump">
                <a:extLst>
                  <a:ext uri="{A12FA001-AC4F-418D-AE19-62706E023703}">
                    <ahyp:hlinkClr xmlns:ahyp="http://schemas.microsoft.com/office/drawing/2018/hyperlinkcolor" xmlns="" val="tx"/>
                  </a:ext>
                </a:extLst>
              </a:hlinkClick>
            </a:endParaRPr>
          </a:p>
          <a:p>
            <a:pPr marL="514350" marR="0" lvl="0" indent="-344488" algn="just" rtl="0">
              <a:spcBef>
                <a:spcPts val="0"/>
              </a:spcBef>
              <a:spcAft>
                <a:spcPts val="0"/>
              </a:spcAft>
              <a:buClr>
                <a:srgbClr val="FF5050"/>
              </a:buClr>
              <a:buSzPts val="2400"/>
              <a:buFont typeface="+mj-lt"/>
              <a:buAutoNum type="arabicPeriod"/>
            </a:pPr>
            <a:r>
              <a:rPr lang="en-US" sz="2400" dirty="0">
                <a:solidFill>
                  <a:srgbClr val="FF5050"/>
                </a:solidFill>
                <a:latin typeface="Bookman Old Style" panose="02050604050505020204" pitchFamily="18" charset="0"/>
                <a:ea typeface="Twentieth Century"/>
                <a:cs typeface="Twentieth Century"/>
                <a:sym typeface="Twentieth Century"/>
              </a:rPr>
              <a:t>Profit versus Cash</a:t>
            </a:r>
            <a:endParaRPr sz="2400" dirty="0">
              <a:solidFill>
                <a:srgbClr val="FF5050"/>
              </a:solidFill>
              <a:latin typeface="Bookman Old Style" panose="02050604050505020204" pitchFamily="18" charset="0"/>
              <a:ea typeface="Twentieth Century"/>
              <a:cs typeface="Twentieth Century"/>
              <a:sym typeface="Twentieth Century"/>
            </a:endParaRPr>
          </a:p>
          <a:p>
            <a:pPr marL="514350" marR="0" lvl="0" indent="-344488" algn="just" rtl="0">
              <a:spcBef>
                <a:spcPts val="0"/>
              </a:spcBef>
              <a:spcAft>
                <a:spcPts val="0"/>
              </a:spcAft>
              <a:buClr>
                <a:srgbClr val="FF5050"/>
              </a:buClr>
              <a:buSzPts val="2400"/>
              <a:buFont typeface="+mj-lt"/>
              <a:buAutoNum type="arabicPeriod"/>
            </a:pPr>
            <a:endParaRPr lang="en-US" sz="2400" dirty="0">
              <a:solidFill>
                <a:srgbClr val="FF5050"/>
              </a:solidFill>
              <a:latin typeface="Bookman Old Style" panose="02050604050505020204" pitchFamily="18" charset="0"/>
              <a:ea typeface="Twentieth Century"/>
              <a:cs typeface="Twentieth Century"/>
              <a:sym typeface="Twentieth Century"/>
            </a:endParaRPr>
          </a:p>
          <a:p>
            <a:pPr marL="514350" marR="0" lvl="0" indent="-344488" algn="just" rtl="0">
              <a:spcBef>
                <a:spcPts val="0"/>
              </a:spcBef>
              <a:spcAft>
                <a:spcPts val="0"/>
              </a:spcAft>
              <a:buClr>
                <a:srgbClr val="FF5050"/>
              </a:buClr>
              <a:buSzPts val="2400"/>
              <a:buFont typeface="+mj-lt"/>
              <a:buAutoNum type="arabicPeriod"/>
            </a:pPr>
            <a:r>
              <a:rPr lang="en-US" sz="2400" dirty="0">
                <a:solidFill>
                  <a:srgbClr val="FF5050"/>
                </a:solidFill>
                <a:latin typeface="Bookman Old Style" panose="02050604050505020204" pitchFamily="18" charset="0"/>
                <a:ea typeface="Twentieth Century"/>
                <a:cs typeface="Twentieth Century"/>
                <a:sym typeface="Twentieth Century"/>
              </a:rPr>
              <a:t>Warning Signals</a:t>
            </a:r>
            <a:endParaRPr dirty="0">
              <a:latin typeface="Bookman Old Style" panose="02050604050505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40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2700"/>
                                        <p:tgtEl>
                                          <p:spTgt spid="161"/>
                                        </p:tgtEl>
                                      </p:cBhvr>
                                    </p:animEffect>
                                  </p:childTnLst>
                                </p:cTn>
                              </p:par>
                              <p:par>
                                <p:cTn id="8" presetID="2" presetClass="entr" presetSubtype="8" decel="8000" fill="hold" grpId="0" nodeType="withEffect">
                                  <p:stCondLst>
                                    <p:cond delay="7400"/>
                                  </p:stCondLst>
                                  <p:iterate type="wd">
                                    <p:tmPct val="5000"/>
                                  </p:iterate>
                                  <p:childTnLst>
                                    <p:set>
                                      <p:cBhvr>
                                        <p:cTn id="9" dur="1" fill="hold">
                                          <p:stCondLst>
                                            <p:cond delay="0"/>
                                          </p:stCondLst>
                                        </p:cTn>
                                        <p:tgtEl>
                                          <p:spTgt spid="160">
                                            <p:txEl>
                                              <p:pRg st="0" end="0"/>
                                            </p:txEl>
                                          </p:spTgt>
                                        </p:tgtEl>
                                        <p:attrNameLst>
                                          <p:attrName>style.visibility</p:attrName>
                                        </p:attrNameLst>
                                      </p:cBhvr>
                                      <p:to>
                                        <p:strVal val="visible"/>
                                      </p:to>
                                    </p:set>
                                    <p:anim calcmode="lin" valueType="num">
                                      <p:cBhvr additive="base">
                                        <p:cTn id="10" dur="500" fill="hold"/>
                                        <p:tgtEl>
                                          <p:spTgt spid="160">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160">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0">
                                            <p:txEl>
                                              <p:pRg st="0" end="0"/>
                                            </p:txEl>
                                          </p:spTgt>
                                        </p:tgtEl>
                                        <p:attrNameLst>
                                          <p:attrName>ppt_c</p:attrName>
                                        </p:attrNameLst>
                                      </p:cBhvr>
                                      <p:to>
                                        <a:schemeClr val="accent1"/>
                                      </p:to>
                                    </p:animClr>
                                  </p:subTnLst>
                                </p:cTn>
                              </p:par>
                              <p:par>
                                <p:cTn id="12" presetID="2" presetClass="entr" presetSubtype="8" decel="8000" fill="hold" grpId="0" nodeType="withEffect">
                                  <p:stCondLst>
                                    <p:cond delay="0"/>
                                  </p:stCondLst>
                                  <p:iterate type="wd">
                                    <p:tmPct val="5000"/>
                                  </p:iterate>
                                  <p:childTnLst>
                                    <p:set>
                                      <p:cBhvr>
                                        <p:cTn id="13" dur="1" fill="hold">
                                          <p:stCondLst>
                                            <p:cond delay="0"/>
                                          </p:stCondLst>
                                        </p:cTn>
                                        <p:tgtEl>
                                          <p:spTgt spid="159">
                                            <p:txEl>
                                              <p:pRg st="0" end="0"/>
                                            </p:txEl>
                                          </p:spTgt>
                                        </p:tgtEl>
                                        <p:attrNameLst>
                                          <p:attrName>style.visibility</p:attrName>
                                        </p:attrNameLst>
                                      </p:cBhvr>
                                      <p:to>
                                        <p:strVal val="visible"/>
                                      </p:to>
                                    </p:set>
                                    <p:anim calcmode="lin" valueType="num">
                                      <p:cBhvr additive="base">
                                        <p:cTn id="14" dur="500" fill="hold"/>
                                        <p:tgtEl>
                                          <p:spTgt spid="159">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9">
                                            <p:txEl>
                                              <p:pRg st="0" end="0"/>
                                            </p:txEl>
                                          </p:spTgt>
                                        </p:tgtEl>
                                        <p:attrNameLst>
                                          <p:attrName>ppt_c</p:attrName>
                                        </p:attrNameLst>
                                      </p:cBhvr>
                                      <p:to>
                                        <a:schemeClr val="accent1"/>
                                      </p:to>
                                    </p:animClr>
                                  </p:subTnLst>
                                </p:cTn>
                              </p:par>
                            </p:childTnLst>
                          </p:cTn>
                        </p:par>
                        <p:par>
                          <p:cTn id="16" fill="hold">
                            <p:stCondLst>
                              <p:cond delay="10100"/>
                            </p:stCondLst>
                            <p:childTnLst>
                              <p:par>
                                <p:cTn id="17" presetID="2" presetClass="entr" presetSubtype="8" fill="hold" grpId="0" nodeType="afterEffect">
                                  <p:stCondLst>
                                    <p:cond delay="500"/>
                                  </p:stCondLst>
                                  <p:iterate type="wd">
                                    <p:tmPct val="5000"/>
                                  </p:iterate>
                                  <p:childTnLst>
                                    <p:set>
                                      <p:cBhvr>
                                        <p:cTn id="18" dur="1" fill="hold">
                                          <p:stCondLst>
                                            <p:cond delay="0"/>
                                          </p:stCondLst>
                                        </p:cTn>
                                        <p:tgtEl>
                                          <p:spTgt spid="167">
                                            <p:txEl>
                                              <p:pRg st="1" end="1"/>
                                            </p:txEl>
                                          </p:spTgt>
                                        </p:tgtEl>
                                        <p:attrNameLst>
                                          <p:attrName>style.visibility</p:attrName>
                                        </p:attrNameLst>
                                      </p:cBhvr>
                                      <p:to>
                                        <p:strVal val="visible"/>
                                      </p:to>
                                    </p:set>
                                    <p:anim calcmode="lin" valueType="num">
                                      <p:cBhvr additive="base">
                                        <p:cTn id="19" dur="500" fill="hold"/>
                                        <p:tgtEl>
                                          <p:spTgt spid="1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7">
                                            <p:txEl>
                                              <p:pRg st="1" end="1"/>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decel="8000" fill="hold" grpId="0" nodeType="clickEffect">
                                  <p:stCondLst>
                                    <p:cond delay="0"/>
                                  </p:stCondLst>
                                  <p:iterate type="wd">
                                    <p:tmPct val="5000"/>
                                  </p:iterate>
                                  <p:childTnLst>
                                    <p:set>
                                      <p:cBhvr>
                                        <p:cTn id="24" dur="1" fill="hold">
                                          <p:stCondLst>
                                            <p:cond delay="0"/>
                                          </p:stCondLst>
                                        </p:cTn>
                                        <p:tgtEl>
                                          <p:spTgt spid="167">
                                            <p:txEl>
                                              <p:pRg st="3" end="3"/>
                                            </p:txEl>
                                          </p:spTgt>
                                        </p:tgtEl>
                                        <p:attrNameLst>
                                          <p:attrName>style.visibility</p:attrName>
                                        </p:attrNameLst>
                                      </p:cBhvr>
                                      <p:to>
                                        <p:strVal val="visible"/>
                                      </p:to>
                                    </p:set>
                                    <p:anim calcmode="lin" valueType="num">
                                      <p:cBhvr additive="base">
                                        <p:cTn id="25" dur="500" fill="hold"/>
                                        <p:tgtEl>
                                          <p:spTgt spid="1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7">
                                            <p:txEl>
                                              <p:pRg st="3" end="3"/>
                                            </p:txEl>
                                          </p:spTgt>
                                        </p:tgtEl>
                                        <p:attrNameLst>
                                          <p:attrName>ppt_c</p:attrName>
                                        </p:attrNameLst>
                                      </p:cBhvr>
                                      <p:to>
                                        <a:schemeClr val="accent1"/>
                                      </p:to>
                                    </p:animClr>
                                  </p:subTnLst>
                                </p:cTn>
                              </p:par>
                            </p:childTnLst>
                          </p:cTn>
                        </p:par>
                        <p:par>
                          <p:cTn id="27" fill="hold">
                            <p:stCondLst>
                              <p:cond delay="525"/>
                            </p:stCondLst>
                            <p:childTnLst>
                              <p:par>
                                <p:cTn id="28" presetID="2" presetClass="entr" presetSubtype="8" decel="8000" fill="hold" grpId="0" nodeType="afterEffect">
                                  <p:stCondLst>
                                    <p:cond delay="0"/>
                                  </p:stCondLst>
                                  <p:iterate type="wd">
                                    <p:tmPct val="5000"/>
                                  </p:iterate>
                                  <p:childTnLst>
                                    <p:set>
                                      <p:cBhvr>
                                        <p:cTn id="29" dur="1" fill="hold">
                                          <p:stCondLst>
                                            <p:cond delay="0"/>
                                          </p:stCondLst>
                                        </p:cTn>
                                        <p:tgtEl>
                                          <p:spTgt spid="167">
                                            <p:txEl>
                                              <p:pRg st="5" end="5"/>
                                            </p:txEl>
                                          </p:spTgt>
                                        </p:tgtEl>
                                        <p:attrNameLst>
                                          <p:attrName>style.visibility</p:attrName>
                                        </p:attrNameLst>
                                      </p:cBhvr>
                                      <p:to>
                                        <p:strVal val="visible"/>
                                      </p:to>
                                    </p:set>
                                    <p:anim calcmode="lin" valueType="num">
                                      <p:cBhvr additive="base">
                                        <p:cTn id="30" dur="500" fill="hold"/>
                                        <p:tgtEl>
                                          <p:spTgt spid="167">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6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7">
                                            <p:txEl>
                                              <p:pRg st="5" end="5"/>
                                            </p:txEl>
                                          </p:spTgt>
                                        </p:tgtEl>
                                        <p:attrNameLst>
                                          <p:attrName>ppt_c</p:attrName>
                                        </p:attrNameLst>
                                      </p:cBhvr>
                                      <p:to>
                                        <a:schemeClr val="accent1"/>
                                      </p:to>
                                    </p:animClr>
                                  </p:subTnLst>
                                </p:cTn>
                              </p:par>
                            </p:childTnLst>
                          </p:cTn>
                        </p:par>
                        <p:par>
                          <p:cTn id="32" fill="hold">
                            <p:stCondLst>
                              <p:cond delay="1075"/>
                            </p:stCondLst>
                            <p:childTnLst>
                              <p:par>
                                <p:cTn id="33" presetID="2" presetClass="entr" presetSubtype="8" decel="8000" fill="hold" grpId="0" nodeType="afterEffect">
                                  <p:stCondLst>
                                    <p:cond delay="0"/>
                                  </p:stCondLst>
                                  <p:iterate type="wd">
                                    <p:tmPct val="5000"/>
                                  </p:iterate>
                                  <p:childTnLst>
                                    <p:set>
                                      <p:cBhvr>
                                        <p:cTn id="34" dur="1" fill="hold">
                                          <p:stCondLst>
                                            <p:cond delay="0"/>
                                          </p:stCondLst>
                                        </p:cTn>
                                        <p:tgtEl>
                                          <p:spTgt spid="167">
                                            <p:txEl>
                                              <p:pRg st="7" end="7"/>
                                            </p:txEl>
                                          </p:spTgt>
                                        </p:tgtEl>
                                        <p:attrNameLst>
                                          <p:attrName>style.visibility</p:attrName>
                                        </p:attrNameLst>
                                      </p:cBhvr>
                                      <p:to>
                                        <p:strVal val="visible"/>
                                      </p:to>
                                    </p:set>
                                    <p:anim calcmode="lin" valueType="num">
                                      <p:cBhvr additive="base">
                                        <p:cTn id="35" dur="500" fill="hold"/>
                                        <p:tgtEl>
                                          <p:spTgt spid="167">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7">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7">
                                            <p:txEl>
                                              <p:pRg st="7" end="7"/>
                                            </p:txEl>
                                          </p:spTgt>
                                        </p:tgtEl>
                                        <p:attrNameLst>
                                          <p:attrName>ppt_c</p:attrName>
                                        </p:attrNameLst>
                                      </p:cBhvr>
                                      <p:to>
                                        <a:schemeClr val="accent1"/>
                                      </p:to>
                                    </p:animClr>
                                  </p:subTnLst>
                                </p:cTn>
                              </p:par>
                            </p:childTnLst>
                          </p:cTn>
                        </p:par>
                        <p:par>
                          <p:cTn id="37" fill="hold">
                            <p:stCondLst>
                              <p:cond delay="1675"/>
                            </p:stCondLst>
                            <p:childTnLst>
                              <p:par>
                                <p:cTn id="38" presetID="2" presetClass="entr" presetSubtype="8" decel="8000" fill="hold" grpId="0" nodeType="afterEffect">
                                  <p:stCondLst>
                                    <p:cond delay="0"/>
                                  </p:stCondLst>
                                  <p:iterate type="wd">
                                    <p:tmPct val="5000"/>
                                  </p:iterate>
                                  <p:childTnLst>
                                    <p:set>
                                      <p:cBhvr>
                                        <p:cTn id="39" dur="1" fill="hold">
                                          <p:stCondLst>
                                            <p:cond delay="0"/>
                                          </p:stCondLst>
                                        </p:cTn>
                                        <p:tgtEl>
                                          <p:spTgt spid="167">
                                            <p:txEl>
                                              <p:pRg st="9" end="9"/>
                                            </p:txEl>
                                          </p:spTgt>
                                        </p:tgtEl>
                                        <p:attrNameLst>
                                          <p:attrName>style.visibility</p:attrName>
                                        </p:attrNameLst>
                                      </p:cBhvr>
                                      <p:to>
                                        <p:strVal val="visible"/>
                                      </p:to>
                                    </p:set>
                                    <p:anim calcmode="lin" valueType="num">
                                      <p:cBhvr additive="base">
                                        <p:cTn id="40" dur="500" fill="hold"/>
                                        <p:tgtEl>
                                          <p:spTgt spid="167">
                                            <p:txEl>
                                              <p:pRg st="9" end="9"/>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67">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7">
                                            <p:txEl>
                                              <p:pRg st="9" end="9"/>
                                            </p:txEl>
                                          </p:spTgt>
                                        </p:tgtEl>
                                        <p:attrNameLst>
                                          <p:attrName>ppt_c</p:attrName>
                                        </p:attrNameLst>
                                      </p:cBhvr>
                                      <p:to>
                                        <a:schemeClr val="accent1"/>
                                      </p:to>
                                    </p:animClr>
                                  </p:subTnLst>
                                </p:cTn>
                              </p:par>
                            </p:childTnLst>
                          </p:cTn>
                        </p:par>
                        <p:par>
                          <p:cTn id="42" fill="hold">
                            <p:stCondLst>
                              <p:cond delay="2225"/>
                            </p:stCondLst>
                            <p:childTnLst>
                              <p:par>
                                <p:cTn id="43" presetID="2" presetClass="entr" presetSubtype="8" decel="8000" fill="hold" grpId="0" nodeType="afterEffect">
                                  <p:stCondLst>
                                    <p:cond delay="0"/>
                                  </p:stCondLst>
                                  <p:iterate type="wd">
                                    <p:tmPct val="5000"/>
                                  </p:iterate>
                                  <p:childTnLst>
                                    <p:set>
                                      <p:cBhvr>
                                        <p:cTn id="44" dur="1" fill="hold">
                                          <p:stCondLst>
                                            <p:cond delay="0"/>
                                          </p:stCondLst>
                                        </p:cTn>
                                        <p:tgtEl>
                                          <p:spTgt spid="167">
                                            <p:txEl>
                                              <p:pRg st="11" end="11"/>
                                            </p:txEl>
                                          </p:spTgt>
                                        </p:tgtEl>
                                        <p:attrNameLst>
                                          <p:attrName>style.visibility</p:attrName>
                                        </p:attrNameLst>
                                      </p:cBhvr>
                                      <p:to>
                                        <p:strVal val="visible"/>
                                      </p:to>
                                    </p:set>
                                    <p:anim calcmode="lin" valueType="num">
                                      <p:cBhvr additive="base">
                                        <p:cTn id="45" dur="500" fill="hold"/>
                                        <p:tgtEl>
                                          <p:spTgt spid="167">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67">
                                            <p:txEl>
                                              <p:pRg st="11" end="1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7">
                                            <p:txEl>
                                              <p:pRg st="11" end="11"/>
                                            </p:txEl>
                                          </p:spTgt>
                                        </p:tgtEl>
                                        <p:attrNameLst>
                                          <p:attrName>ppt_c</p:attrName>
                                        </p:attrNameLst>
                                      </p:cBhvr>
                                      <p:to>
                                        <a:schemeClr val="accent1"/>
                                      </p:to>
                                    </p:animClr>
                                  </p:subTnLst>
                                </p:cTn>
                              </p:par>
                            </p:childTnLst>
                          </p:cTn>
                        </p:par>
                        <p:par>
                          <p:cTn id="47" fill="hold">
                            <p:stCondLst>
                              <p:cond delay="2775"/>
                            </p:stCondLst>
                            <p:childTnLst>
                              <p:par>
                                <p:cTn id="48" presetID="2" presetClass="entr" presetSubtype="8" decel="8000" fill="hold" grpId="0" nodeType="afterEffect">
                                  <p:stCondLst>
                                    <p:cond delay="0"/>
                                  </p:stCondLst>
                                  <p:iterate type="wd">
                                    <p:tmPct val="5000"/>
                                  </p:iterate>
                                  <p:childTnLst>
                                    <p:set>
                                      <p:cBhvr>
                                        <p:cTn id="49" dur="1" fill="hold">
                                          <p:stCondLst>
                                            <p:cond delay="0"/>
                                          </p:stCondLst>
                                        </p:cTn>
                                        <p:tgtEl>
                                          <p:spTgt spid="167">
                                            <p:txEl>
                                              <p:pRg st="13" end="13"/>
                                            </p:txEl>
                                          </p:spTgt>
                                        </p:tgtEl>
                                        <p:attrNameLst>
                                          <p:attrName>style.visibility</p:attrName>
                                        </p:attrNameLst>
                                      </p:cBhvr>
                                      <p:to>
                                        <p:strVal val="visible"/>
                                      </p:to>
                                    </p:set>
                                    <p:anim calcmode="lin" valueType="num">
                                      <p:cBhvr additive="base">
                                        <p:cTn id="50" dur="500" fill="hold"/>
                                        <p:tgtEl>
                                          <p:spTgt spid="167">
                                            <p:txEl>
                                              <p:pRg st="13" end="13"/>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67">
                                            <p:txEl>
                                              <p:pRg st="13" end="1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7">
                                            <p:txEl>
                                              <p:pRg st="13" end="13"/>
                                            </p:txEl>
                                          </p:spTgt>
                                        </p:tgtEl>
                                        <p:attrNameLst>
                                          <p:attrName>ppt_c</p:attrName>
                                        </p:attrNameLst>
                                      </p:cBhvr>
                                      <p:to>
                                        <a:schemeClr val="accent1"/>
                                      </p:to>
                                    </p:animClr>
                                  </p:subTnLst>
                                </p:cTn>
                              </p:par>
                            </p:childTnLst>
                          </p:cTn>
                        </p:par>
                        <p:par>
                          <p:cTn id="52" fill="hold">
                            <p:stCondLst>
                              <p:cond delay="3325"/>
                            </p:stCondLst>
                            <p:childTnLst>
                              <p:par>
                                <p:cTn id="53" presetID="2" presetClass="entr" presetSubtype="8" decel="8000" fill="hold" grpId="0" nodeType="afterEffect">
                                  <p:stCondLst>
                                    <p:cond delay="0"/>
                                  </p:stCondLst>
                                  <p:iterate type="wd">
                                    <p:tmPct val="5000"/>
                                  </p:iterate>
                                  <p:childTnLst>
                                    <p:set>
                                      <p:cBhvr>
                                        <p:cTn id="54" dur="1" fill="hold">
                                          <p:stCondLst>
                                            <p:cond delay="0"/>
                                          </p:stCondLst>
                                        </p:cTn>
                                        <p:tgtEl>
                                          <p:spTgt spid="167">
                                            <p:txEl>
                                              <p:pRg st="15" end="15"/>
                                            </p:txEl>
                                          </p:spTgt>
                                        </p:tgtEl>
                                        <p:attrNameLst>
                                          <p:attrName>style.visibility</p:attrName>
                                        </p:attrNameLst>
                                      </p:cBhvr>
                                      <p:to>
                                        <p:strVal val="visible"/>
                                      </p:to>
                                    </p:set>
                                    <p:anim calcmode="lin" valueType="num">
                                      <p:cBhvr additive="base">
                                        <p:cTn id="55" dur="500" fill="hold"/>
                                        <p:tgtEl>
                                          <p:spTgt spid="167">
                                            <p:txEl>
                                              <p:pRg st="15" end="15"/>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67">
                                            <p:txEl>
                                              <p:pRg st="15" end="1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7">
                                            <p:txEl>
                                              <p:pRg st="15" end="1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build="p"/>
      <p:bldP spid="160" grpId="0" build="p"/>
      <p:bldP spid="16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221" name="Google Shape;221;p6"/>
          <p:cNvGrpSpPr/>
          <p:nvPr/>
        </p:nvGrpSpPr>
        <p:grpSpPr>
          <a:xfrm>
            <a:off x="-290920" y="0"/>
            <a:ext cx="12482920" cy="6858000"/>
            <a:chOff x="-290920" y="0"/>
            <a:chExt cx="12482920" cy="6858000"/>
          </a:xfrm>
        </p:grpSpPr>
        <p:sp>
          <p:nvSpPr>
            <p:cNvPr id="222" name="Google Shape;222;p6"/>
            <p:cNvSpPr/>
            <p:nvPr/>
          </p:nvSpPr>
          <p:spPr>
            <a:xfrm>
              <a:off x="-290920" y="0"/>
              <a:ext cx="124829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6"/>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6"/>
            <p:cNvSpPr txBox="1"/>
            <p:nvPr/>
          </p:nvSpPr>
          <p:spPr>
            <a:xfrm rot="-5400000">
              <a:off x="10872792" y="3194734"/>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about</a:t>
              </a:r>
              <a:endParaRPr/>
            </a:p>
          </p:txBody>
        </p:sp>
        <p:pic>
          <p:nvPicPr>
            <p:cNvPr id="225" name="Google Shape;225;p6"/>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226" name="Google Shape;226;p6"/>
          <p:cNvGrpSpPr/>
          <p:nvPr/>
        </p:nvGrpSpPr>
        <p:grpSpPr>
          <a:xfrm>
            <a:off x="226788" y="-2"/>
            <a:ext cx="11447503" cy="6858000"/>
            <a:chOff x="213096" y="0"/>
            <a:chExt cx="11447503" cy="6858000"/>
          </a:xfrm>
        </p:grpSpPr>
        <p:sp>
          <p:nvSpPr>
            <p:cNvPr id="227" name="Google Shape;227;p6"/>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6"/>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6"/>
            <p:cNvSpPr txBox="1"/>
            <p:nvPr/>
          </p:nvSpPr>
          <p:spPr>
            <a:xfrm rot="-5400000">
              <a:off x="10341391" y="3105834"/>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history</a:t>
              </a:r>
              <a:endParaRPr/>
            </a:p>
          </p:txBody>
        </p:sp>
        <p:pic>
          <p:nvPicPr>
            <p:cNvPr id="230" name="Google Shape;230;p6"/>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231" name="Google Shape;231;p6"/>
          <p:cNvGrpSpPr/>
          <p:nvPr/>
        </p:nvGrpSpPr>
        <p:grpSpPr>
          <a:xfrm>
            <a:off x="1184133" y="0"/>
            <a:ext cx="9961092" cy="6858000"/>
            <a:chOff x="491575" y="0"/>
            <a:chExt cx="9961092" cy="6858000"/>
          </a:xfrm>
        </p:grpSpPr>
        <p:sp>
          <p:nvSpPr>
            <p:cNvPr id="232" name="Google Shape;232;p6"/>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6"/>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6"/>
            <p:cNvSpPr txBox="1"/>
            <p:nvPr/>
          </p:nvSpPr>
          <p:spPr>
            <a:xfrm rot="-5400000">
              <a:off x="9117129" y="3189611"/>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Timeline</a:t>
              </a:r>
              <a:endParaRPr/>
            </a:p>
          </p:txBody>
        </p:sp>
        <p:pic>
          <p:nvPicPr>
            <p:cNvPr id="235" name="Google Shape;235;p6"/>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grpSp>
        <p:nvGrpSpPr>
          <p:cNvPr id="236" name="Google Shape;236;p6"/>
          <p:cNvGrpSpPr/>
          <p:nvPr/>
        </p:nvGrpSpPr>
        <p:grpSpPr>
          <a:xfrm>
            <a:off x="-7985197" y="0"/>
            <a:ext cx="9574094" cy="6858000"/>
            <a:chOff x="491575" y="0"/>
            <a:chExt cx="9574094" cy="6858000"/>
          </a:xfrm>
        </p:grpSpPr>
        <p:sp>
          <p:nvSpPr>
            <p:cNvPr id="237" name="Google Shape;237;p6"/>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6"/>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6"/>
            <p:cNvSpPr txBox="1"/>
            <p:nvPr/>
          </p:nvSpPr>
          <p:spPr>
            <a:xfrm rot="-5400000">
              <a:off x="8746453" y="3189610"/>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Feedback</a:t>
              </a:r>
              <a:endParaRPr/>
            </a:p>
          </p:txBody>
        </p:sp>
        <p:pic>
          <p:nvPicPr>
            <p:cNvPr id="240" name="Google Shape;240;p6"/>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sp>
        <p:nvSpPr>
          <p:cNvPr id="241" name="Google Shape;241;p6"/>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2" name="Google Shape;242;p6"/>
          <p:cNvGrpSpPr/>
          <p:nvPr/>
        </p:nvGrpSpPr>
        <p:grpSpPr>
          <a:xfrm>
            <a:off x="-7638543" y="-1"/>
            <a:ext cx="8692332" cy="6858000"/>
            <a:chOff x="718505" y="-1"/>
            <a:chExt cx="8692332" cy="6858000"/>
          </a:xfrm>
        </p:grpSpPr>
        <p:sp>
          <p:nvSpPr>
            <p:cNvPr id="243" name="Google Shape;243;p6"/>
            <p:cNvSpPr/>
            <p:nvPr/>
          </p:nvSpPr>
          <p:spPr>
            <a:xfrm>
              <a:off x="718505" y="-1"/>
              <a:ext cx="869233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6"/>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6"/>
            <p:cNvSpPr txBox="1"/>
            <p:nvPr/>
          </p:nvSpPr>
          <p:spPr>
            <a:xfrm rot="-5400000">
              <a:off x="8091629" y="3189609"/>
              <a:ext cx="1992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0EEF0"/>
                  </a:solidFill>
                  <a:latin typeface="Twentieth Century"/>
                  <a:ea typeface="Twentieth Century"/>
                  <a:cs typeface="Twentieth Century"/>
                  <a:sym typeface="Twentieth Century"/>
                </a:rPr>
                <a:t>Thanks</a:t>
              </a:r>
              <a:endParaRPr/>
            </a:p>
          </p:txBody>
        </p:sp>
        <p:pic>
          <p:nvPicPr>
            <p:cNvPr id="246" name="Google Shape;246;p6"/>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sp>
        <p:nvSpPr>
          <p:cNvPr id="247" name="Google Shape;247;p6"/>
          <p:cNvSpPr txBox="1"/>
          <p:nvPr/>
        </p:nvSpPr>
        <p:spPr>
          <a:xfrm>
            <a:off x="3017536" y="2185414"/>
            <a:ext cx="2495932"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5969"/>
                </a:solidFill>
                <a:latin typeface="Twentieth Century"/>
                <a:ea typeface="Twentieth Century"/>
                <a:cs typeface="Twentieth Century"/>
                <a:sym typeface="Twentieth Century"/>
              </a:rPr>
              <a:t>Understanding Financials</a:t>
            </a:r>
            <a:endParaRPr dirty="0"/>
          </a:p>
        </p:txBody>
      </p:sp>
      <p:sp>
        <p:nvSpPr>
          <p:cNvPr id="248" name="Google Shape;248;p6"/>
          <p:cNvSpPr txBox="1"/>
          <p:nvPr/>
        </p:nvSpPr>
        <p:spPr>
          <a:xfrm>
            <a:off x="6491927" y="2256654"/>
            <a:ext cx="311944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2CBBE"/>
                </a:solidFill>
                <a:latin typeface="Twentieth Century"/>
                <a:ea typeface="Twentieth Century"/>
                <a:cs typeface="Twentieth Century"/>
                <a:sym typeface="Twentieth Century"/>
              </a:rPr>
              <a:t>CASH OPERATING CYCLE</a:t>
            </a:r>
            <a:endParaRPr/>
          </a:p>
        </p:txBody>
      </p:sp>
      <p:grpSp>
        <p:nvGrpSpPr>
          <p:cNvPr id="249" name="Google Shape;249;p6"/>
          <p:cNvGrpSpPr/>
          <p:nvPr/>
        </p:nvGrpSpPr>
        <p:grpSpPr>
          <a:xfrm>
            <a:off x="3283639" y="305188"/>
            <a:ext cx="1804087" cy="1804087"/>
            <a:chOff x="2798918" y="1491712"/>
            <a:chExt cx="1804087" cy="1804087"/>
          </a:xfrm>
        </p:grpSpPr>
        <p:sp>
          <p:nvSpPr>
            <p:cNvPr id="250" name="Google Shape;250;p6"/>
            <p:cNvSpPr/>
            <p:nvPr/>
          </p:nvSpPr>
          <p:spPr>
            <a:xfrm rot="8100000">
              <a:off x="3063120" y="1755914"/>
              <a:ext cx="1275682" cy="1275682"/>
            </a:xfrm>
            <a:prstGeom prst="teardrop">
              <a:avLst>
                <a:gd name="adj" fmla="val 109962"/>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6"/>
            <p:cNvSpPr/>
            <p:nvPr/>
          </p:nvSpPr>
          <p:spPr>
            <a:xfrm>
              <a:off x="3257469" y="1948912"/>
              <a:ext cx="889686" cy="8896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2" name="Google Shape;252;p6"/>
            <p:cNvPicPr preferRelativeResize="0"/>
            <p:nvPr/>
          </p:nvPicPr>
          <p:blipFill rotWithShape="1">
            <a:blip r:embed="rId4">
              <a:alphaModFix/>
            </a:blip>
            <a:srcRect/>
            <a:stretch/>
          </p:blipFill>
          <p:spPr>
            <a:xfrm>
              <a:off x="3386696" y="2066644"/>
              <a:ext cx="627392" cy="627390"/>
            </a:xfrm>
            <a:prstGeom prst="rect">
              <a:avLst/>
            </a:prstGeom>
            <a:noFill/>
            <a:ln>
              <a:noFill/>
            </a:ln>
          </p:spPr>
        </p:pic>
      </p:grpSp>
      <p:grpSp>
        <p:nvGrpSpPr>
          <p:cNvPr id="253" name="Google Shape;253;p6"/>
          <p:cNvGrpSpPr/>
          <p:nvPr/>
        </p:nvGrpSpPr>
        <p:grpSpPr>
          <a:xfrm>
            <a:off x="7124291" y="276529"/>
            <a:ext cx="1804087" cy="1804087"/>
            <a:chOff x="4978238" y="1491712"/>
            <a:chExt cx="1804087" cy="1804087"/>
          </a:xfrm>
        </p:grpSpPr>
        <p:sp>
          <p:nvSpPr>
            <p:cNvPr id="254" name="Google Shape;254;p6"/>
            <p:cNvSpPr/>
            <p:nvPr/>
          </p:nvSpPr>
          <p:spPr>
            <a:xfrm rot="8100000">
              <a:off x="5242440" y="1755914"/>
              <a:ext cx="1275682" cy="1275682"/>
            </a:xfrm>
            <a:prstGeom prst="teardrop">
              <a:avLst>
                <a:gd name="adj" fmla="val 109962"/>
              </a:avLst>
            </a:prstGeom>
            <a:solidFill>
              <a:srgbClr val="52CB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6"/>
            <p:cNvSpPr/>
            <p:nvPr/>
          </p:nvSpPr>
          <p:spPr>
            <a:xfrm>
              <a:off x="5436789" y="1948912"/>
              <a:ext cx="889686" cy="8896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6" name="Google Shape;256;p6"/>
            <p:cNvPicPr preferRelativeResize="0"/>
            <p:nvPr/>
          </p:nvPicPr>
          <p:blipFill rotWithShape="1">
            <a:blip r:embed="rId5">
              <a:alphaModFix/>
            </a:blip>
            <a:srcRect/>
            <a:stretch/>
          </p:blipFill>
          <p:spPr>
            <a:xfrm>
              <a:off x="5565681" y="2061164"/>
              <a:ext cx="659146" cy="659144"/>
            </a:xfrm>
            <a:prstGeom prst="rect">
              <a:avLst/>
            </a:prstGeom>
            <a:noFill/>
            <a:ln>
              <a:noFill/>
            </a:ln>
          </p:spPr>
        </p:pic>
      </p:grpSp>
      <p:grpSp>
        <p:nvGrpSpPr>
          <p:cNvPr id="257" name="Google Shape;257;p6"/>
          <p:cNvGrpSpPr/>
          <p:nvPr/>
        </p:nvGrpSpPr>
        <p:grpSpPr>
          <a:xfrm>
            <a:off x="3203055" y="3290090"/>
            <a:ext cx="1804087" cy="1804087"/>
            <a:chOff x="7088979" y="1491712"/>
            <a:chExt cx="1804087" cy="1804087"/>
          </a:xfrm>
        </p:grpSpPr>
        <p:sp>
          <p:nvSpPr>
            <p:cNvPr id="258" name="Google Shape;258;p6"/>
            <p:cNvSpPr/>
            <p:nvPr/>
          </p:nvSpPr>
          <p:spPr>
            <a:xfrm rot="8100000">
              <a:off x="7353181" y="1755914"/>
              <a:ext cx="1275682" cy="1275682"/>
            </a:xfrm>
            <a:prstGeom prst="teardrop">
              <a:avLst>
                <a:gd name="adj" fmla="val 109962"/>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6"/>
            <p:cNvSpPr/>
            <p:nvPr/>
          </p:nvSpPr>
          <p:spPr>
            <a:xfrm>
              <a:off x="7547530" y="1948912"/>
              <a:ext cx="889686" cy="8896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0" name="Google Shape;260;p6"/>
            <p:cNvPicPr preferRelativeResize="0"/>
            <p:nvPr/>
          </p:nvPicPr>
          <p:blipFill rotWithShape="1">
            <a:blip r:embed="rId6">
              <a:alphaModFix/>
            </a:blip>
            <a:srcRect/>
            <a:stretch/>
          </p:blipFill>
          <p:spPr>
            <a:xfrm>
              <a:off x="7648666" y="2048456"/>
              <a:ext cx="684562" cy="684560"/>
            </a:xfrm>
            <a:prstGeom prst="rect">
              <a:avLst/>
            </a:prstGeom>
            <a:noFill/>
            <a:ln>
              <a:noFill/>
            </a:ln>
          </p:spPr>
        </p:pic>
      </p:grpSp>
      <p:grpSp>
        <p:nvGrpSpPr>
          <p:cNvPr id="261" name="Google Shape;261;p6"/>
          <p:cNvGrpSpPr/>
          <p:nvPr/>
        </p:nvGrpSpPr>
        <p:grpSpPr>
          <a:xfrm>
            <a:off x="7124366" y="3289688"/>
            <a:ext cx="1804087" cy="1804087"/>
            <a:chOff x="7088979" y="1491712"/>
            <a:chExt cx="1804087" cy="1804087"/>
          </a:xfrm>
        </p:grpSpPr>
        <p:sp>
          <p:nvSpPr>
            <p:cNvPr id="262" name="Google Shape;262;p6"/>
            <p:cNvSpPr/>
            <p:nvPr/>
          </p:nvSpPr>
          <p:spPr>
            <a:xfrm rot="8100000">
              <a:off x="7353181" y="1755914"/>
              <a:ext cx="1275682" cy="1275682"/>
            </a:xfrm>
            <a:prstGeom prst="teardrop">
              <a:avLst>
                <a:gd name="adj" fmla="val 109962"/>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6"/>
            <p:cNvSpPr/>
            <p:nvPr/>
          </p:nvSpPr>
          <p:spPr>
            <a:xfrm>
              <a:off x="7547530" y="1948912"/>
              <a:ext cx="889686" cy="8896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4" name="Google Shape;264;p6"/>
            <p:cNvPicPr preferRelativeResize="0"/>
            <p:nvPr/>
          </p:nvPicPr>
          <p:blipFill rotWithShape="1">
            <a:blip r:embed="rId7">
              <a:alphaModFix/>
            </a:blip>
            <a:srcRect/>
            <a:stretch/>
          </p:blipFill>
          <p:spPr>
            <a:xfrm>
              <a:off x="7648666" y="2048456"/>
              <a:ext cx="684562" cy="684560"/>
            </a:xfrm>
            <a:prstGeom prst="rect">
              <a:avLst/>
            </a:prstGeom>
            <a:noFill/>
            <a:ln>
              <a:noFill/>
            </a:ln>
          </p:spPr>
        </p:pic>
      </p:grpSp>
      <p:sp>
        <p:nvSpPr>
          <p:cNvPr id="265" name="Google Shape;265;p6"/>
          <p:cNvSpPr txBox="1"/>
          <p:nvPr/>
        </p:nvSpPr>
        <p:spPr>
          <a:xfrm>
            <a:off x="6610873" y="5467414"/>
            <a:ext cx="288154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70AD47"/>
                </a:solidFill>
                <a:latin typeface="Twentieth Century"/>
                <a:ea typeface="Twentieth Century"/>
                <a:cs typeface="Twentieth Century"/>
                <a:sym typeface="Twentieth Century"/>
              </a:rPr>
              <a:t>WARNING SIGNS</a:t>
            </a:r>
            <a:endParaRPr/>
          </a:p>
        </p:txBody>
      </p:sp>
      <p:sp>
        <p:nvSpPr>
          <p:cNvPr id="266" name="Google Shape;266;p6">
            <a:hlinkClick r:id="rId8" action="ppaction://hlinksldjump"/>
          </p:cNvPr>
          <p:cNvSpPr txBox="1"/>
          <p:nvPr/>
        </p:nvSpPr>
        <p:spPr>
          <a:xfrm>
            <a:off x="2943677" y="5193721"/>
            <a:ext cx="2289049"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accent1"/>
                </a:solidFill>
                <a:latin typeface="Twentieth Century"/>
                <a:ea typeface="Twentieth Century"/>
                <a:cs typeface="Twentieth Century"/>
                <a:sym typeface="Twentieth Century"/>
              </a:rPr>
              <a:t>PROFIT</a:t>
            </a:r>
            <a:endParaRPr/>
          </a:p>
          <a:p>
            <a:pPr marL="0" marR="0" lvl="0" indent="0" algn="ctr" rtl="0">
              <a:spcBef>
                <a:spcPts val="0"/>
              </a:spcBef>
              <a:spcAft>
                <a:spcPts val="0"/>
              </a:spcAft>
              <a:buNone/>
            </a:pPr>
            <a:r>
              <a:rPr lang="en-US" sz="2800" b="1">
                <a:solidFill>
                  <a:schemeClr val="accent1"/>
                </a:solidFill>
                <a:latin typeface="Twentieth Century"/>
                <a:ea typeface="Twentieth Century"/>
                <a:cs typeface="Twentieth Century"/>
                <a:sym typeface="Twentieth Century"/>
              </a:rPr>
              <a:t>v/s CASH</a:t>
            </a:r>
            <a:endParaRPr sz="2400" b="1">
              <a:solidFill>
                <a:schemeClr val="accent1"/>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9"/>
                                        </p:tgtEl>
                                        <p:attrNameLst>
                                          <p:attrName>style.visibility</p:attrName>
                                        </p:attrNameLst>
                                      </p:cBhvr>
                                      <p:to>
                                        <p:strVal val="visible"/>
                                      </p:to>
                                    </p:set>
                                    <p:anim calcmode="lin" valueType="num">
                                      <p:cBhvr additive="base">
                                        <p:cTn id="7" dur="1000"/>
                                        <p:tgtEl>
                                          <p:spTgt spid="249"/>
                                        </p:tgtEl>
                                        <p:attrNameLst>
                                          <p:attrName>ppt_w</p:attrName>
                                        </p:attrNameLst>
                                      </p:cBhvr>
                                      <p:tavLst>
                                        <p:tav tm="0">
                                          <p:val>
                                            <p:strVal val="0"/>
                                          </p:val>
                                        </p:tav>
                                        <p:tav tm="100000">
                                          <p:val>
                                            <p:strVal val="#ppt_w"/>
                                          </p:val>
                                        </p:tav>
                                      </p:tavLst>
                                    </p:anim>
                                    <p:anim calcmode="lin" valueType="num">
                                      <p:cBhvr additive="base">
                                        <p:cTn id="8" dur="1000"/>
                                        <p:tgtEl>
                                          <p:spTgt spid="249"/>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47"/>
                                        </p:tgtEl>
                                        <p:attrNameLst>
                                          <p:attrName>style.visibility</p:attrName>
                                        </p:attrNameLst>
                                      </p:cBhvr>
                                      <p:to>
                                        <p:strVal val="visible"/>
                                      </p:to>
                                    </p:set>
                                    <p:anim calcmode="lin" valueType="num">
                                      <p:cBhvr additive="base">
                                        <p:cTn id="12" dur="250"/>
                                        <p:tgtEl>
                                          <p:spTgt spid="247"/>
                                        </p:tgtEl>
                                        <p:attrNameLst>
                                          <p:attrName>ppt_w</p:attrName>
                                        </p:attrNameLst>
                                      </p:cBhvr>
                                      <p:tavLst>
                                        <p:tav tm="0">
                                          <p:val>
                                            <p:strVal val="0"/>
                                          </p:val>
                                        </p:tav>
                                        <p:tav tm="100000">
                                          <p:val>
                                            <p:strVal val="#ppt_w"/>
                                          </p:val>
                                        </p:tav>
                                      </p:tavLst>
                                    </p:anim>
                                    <p:anim calcmode="lin" valueType="num">
                                      <p:cBhvr additive="base">
                                        <p:cTn id="13" dur="250"/>
                                        <p:tgtEl>
                                          <p:spTgt spid="247"/>
                                        </p:tgtEl>
                                        <p:attrNameLst>
                                          <p:attrName>ppt_h</p:attrName>
                                        </p:attrNameLst>
                                      </p:cBhvr>
                                      <p:tavLst>
                                        <p:tav tm="0">
                                          <p:val>
                                            <p:strVal val="0"/>
                                          </p:val>
                                        </p:tav>
                                        <p:tav tm="100000">
                                          <p:val>
                                            <p:strVal val="#ppt_h"/>
                                          </p:val>
                                        </p:tav>
                                      </p:tavLst>
                                    </p:anim>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253"/>
                                        </p:tgtEl>
                                        <p:attrNameLst>
                                          <p:attrName>style.visibility</p:attrName>
                                        </p:attrNameLst>
                                      </p:cBhvr>
                                      <p:to>
                                        <p:strVal val="visible"/>
                                      </p:to>
                                    </p:set>
                                    <p:anim calcmode="lin" valueType="num">
                                      <p:cBhvr additive="base">
                                        <p:cTn id="17" dur="1000"/>
                                        <p:tgtEl>
                                          <p:spTgt spid="253"/>
                                        </p:tgtEl>
                                        <p:attrNameLst>
                                          <p:attrName>ppt_w</p:attrName>
                                        </p:attrNameLst>
                                      </p:cBhvr>
                                      <p:tavLst>
                                        <p:tav tm="0">
                                          <p:val>
                                            <p:strVal val="0"/>
                                          </p:val>
                                        </p:tav>
                                        <p:tav tm="100000">
                                          <p:val>
                                            <p:strVal val="#ppt_w"/>
                                          </p:val>
                                        </p:tav>
                                      </p:tavLst>
                                    </p:anim>
                                    <p:anim calcmode="lin" valueType="num">
                                      <p:cBhvr additive="base">
                                        <p:cTn id="18" dur="1000"/>
                                        <p:tgtEl>
                                          <p:spTgt spid="253"/>
                                        </p:tgtEl>
                                        <p:attrNameLst>
                                          <p:attrName>ppt_h</p:attrName>
                                        </p:attrNameLst>
                                      </p:cBhvr>
                                      <p:tavLst>
                                        <p:tav tm="0">
                                          <p:val>
                                            <p:strVal val="0"/>
                                          </p:val>
                                        </p:tav>
                                        <p:tav tm="100000">
                                          <p:val>
                                            <p:strVal val="#ppt_h"/>
                                          </p:val>
                                        </p:tav>
                                      </p:tavLst>
                                    </p:anim>
                                  </p:childTnLst>
                                </p:cTn>
                              </p:par>
                            </p:childTnLst>
                          </p:cTn>
                        </p:par>
                        <p:par>
                          <p:cTn id="19" fill="hold">
                            <p:stCondLst>
                              <p:cond delay="2250"/>
                            </p:stCondLst>
                            <p:childTnLst>
                              <p:par>
                                <p:cTn id="20" presetID="23" presetClass="entr" presetSubtype="16" fill="hold" nodeType="afterEffect">
                                  <p:stCondLst>
                                    <p:cond delay="0"/>
                                  </p:stCondLst>
                                  <p:childTnLst>
                                    <p:set>
                                      <p:cBhvr>
                                        <p:cTn id="21" dur="1" fill="hold">
                                          <p:stCondLst>
                                            <p:cond delay="0"/>
                                          </p:stCondLst>
                                        </p:cTn>
                                        <p:tgtEl>
                                          <p:spTgt spid="248"/>
                                        </p:tgtEl>
                                        <p:attrNameLst>
                                          <p:attrName>style.visibility</p:attrName>
                                        </p:attrNameLst>
                                      </p:cBhvr>
                                      <p:to>
                                        <p:strVal val="visible"/>
                                      </p:to>
                                    </p:set>
                                    <p:anim calcmode="lin" valueType="num">
                                      <p:cBhvr additive="base">
                                        <p:cTn id="22" dur="250"/>
                                        <p:tgtEl>
                                          <p:spTgt spid="248"/>
                                        </p:tgtEl>
                                        <p:attrNameLst>
                                          <p:attrName>ppt_w</p:attrName>
                                        </p:attrNameLst>
                                      </p:cBhvr>
                                      <p:tavLst>
                                        <p:tav tm="0">
                                          <p:val>
                                            <p:strVal val="0"/>
                                          </p:val>
                                        </p:tav>
                                        <p:tav tm="100000">
                                          <p:val>
                                            <p:strVal val="#ppt_w"/>
                                          </p:val>
                                        </p:tav>
                                      </p:tavLst>
                                    </p:anim>
                                    <p:anim calcmode="lin" valueType="num">
                                      <p:cBhvr additive="base">
                                        <p:cTn id="23" dur="250"/>
                                        <p:tgtEl>
                                          <p:spTgt spid="248"/>
                                        </p:tgtEl>
                                        <p:attrNameLst>
                                          <p:attrName>ppt_h</p:attrName>
                                        </p:attrNameLst>
                                      </p:cBhvr>
                                      <p:tavLst>
                                        <p:tav tm="0">
                                          <p:val>
                                            <p:strVal val="0"/>
                                          </p:val>
                                        </p:tav>
                                        <p:tav tm="100000">
                                          <p:val>
                                            <p:strVal val="#ppt_h"/>
                                          </p:val>
                                        </p:tav>
                                      </p:tavLst>
                                    </p:anim>
                                  </p:childTnLst>
                                </p:cTn>
                              </p:par>
                            </p:childTnLst>
                          </p:cTn>
                        </p:par>
                        <p:par>
                          <p:cTn id="24" fill="hold">
                            <p:stCondLst>
                              <p:cond delay="2500"/>
                            </p:stCondLst>
                            <p:childTnLst>
                              <p:par>
                                <p:cTn id="25" presetID="23" presetClass="entr" presetSubtype="16" fill="hold" nodeType="afterEffect">
                                  <p:stCondLst>
                                    <p:cond delay="0"/>
                                  </p:stCondLst>
                                  <p:childTnLst>
                                    <p:set>
                                      <p:cBhvr>
                                        <p:cTn id="26" dur="1" fill="hold">
                                          <p:stCondLst>
                                            <p:cond delay="0"/>
                                          </p:stCondLst>
                                        </p:cTn>
                                        <p:tgtEl>
                                          <p:spTgt spid="257"/>
                                        </p:tgtEl>
                                        <p:attrNameLst>
                                          <p:attrName>style.visibility</p:attrName>
                                        </p:attrNameLst>
                                      </p:cBhvr>
                                      <p:to>
                                        <p:strVal val="visible"/>
                                      </p:to>
                                    </p:set>
                                    <p:anim calcmode="lin" valueType="num">
                                      <p:cBhvr additive="base">
                                        <p:cTn id="27" dur="1000"/>
                                        <p:tgtEl>
                                          <p:spTgt spid="257"/>
                                        </p:tgtEl>
                                        <p:attrNameLst>
                                          <p:attrName>ppt_w</p:attrName>
                                        </p:attrNameLst>
                                      </p:cBhvr>
                                      <p:tavLst>
                                        <p:tav tm="0">
                                          <p:val>
                                            <p:strVal val="0"/>
                                          </p:val>
                                        </p:tav>
                                        <p:tav tm="100000">
                                          <p:val>
                                            <p:strVal val="#ppt_w"/>
                                          </p:val>
                                        </p:tav>
                                      </p:tavLst>
                                    </p:anim>
                                    <p:anim calcmode="lin" valueType="num">
                                      <p:cBhvr additive="base">
                                        <p:cTn id="28" dur="1000"/>
                                        <p:tgtEl>
                                          <p:spTgt spid="257"/>
                                        </p:tgtEl>
                                        <p:attrNameLst>
                                          <p:attrName>ppt_h</p:attrName>
                                        </p:attrNameLst>
                                      </p:cBhvr>
                                      <p:tavLst>
                                        <p:tav tm="0">
                                          <p:val>
                                            <p:strVal val="0"/>
                                          </p:val>
                                        </p:tav>
                                        <p:tav tm="100000">
                                          <p:val>
                                            <p:strVal val="#ppt_h"/>
                                          </p:val>
                                        </p:tav>
                                      </p:tavLst>
                                    </p:anim>
                                  </p:childTnLst>
                                </p:cTn>
                              </p:par>
                            </p:childTnLst>
                          </p:cTn>
                        </p:par>
                        <p:par>
                          <p:cTn id="29" fill="hold">
                            <p:stCondLst>
                              <p:cond delay="3500"/>
                            </p:stCondLst>
                            <p:childTnLst>
                              <p:par>
                                <p:cTn id="30" presetID="23" presetClass="entr" presetSubtype="16" fill="hold" nodeType="afterEffect">
                                  <p:stCondLst>
                                    <p:cond delay="0"/>
                                  </p:stCondLst>
                                  <p:childTnLst>
                                    <p:set>
                                      <p:cBhvr>
                                        <p:cTn id="31" dur="1" fill="hold">
                                          <p:stCondLst>
                                            <p:cond delay="0"/>
                                          </p:stCondLst>
                                        </p:cTn>
                                        <p:tgtEl>
                                          <p:spTgt spid="266"/>
                                        </p:tgtEl>
                                        <p:attrNameLst>
                                          <p:attrName>style.visibility</p:attrName>
                                        </p:attrNameLst>
                                      </p:cBhvr>
                                      <p:to>
                                        <p:strVal val="visible"/>
                                      </p:to>
                                    </p:set>
                                    <p:anim calcmode="lin" valueType="num">
                                      <p:cBhvr additive="base">
                                        <p:cTn id="32" dur="250"/>
                                        <p:tgtEl>
                                          <p:spTgt spid="266"/>
                                        </p:tgtEl>
                                        <p:attrNameLst>
                                          <p:attrName>ppt_w</p:attrName>
                                        </p:attrNameLst>
                                      </p:cBhvr>
                                      <p:tavLst>
                                        <p:tav tm="0">
                                          <p:val>
                                            <p:strVal val="0"/>
                                          </p:val>
                                        </p:tav>
                                        <p:tav tm="100000">
                                          <p:val>
                                            <p:strVal val="#ppt_w"/>
                                          </p:val>
                                        </p:tav>
                                      </p:tavLst>
                                    </p:anim>
                                    <p:anim calcmode="lin" valueType="num">
                                      <p:cBhvr additive="base">
                                        <p:cTn id="33" dur="250"/>
                                        <p:tgtEl>
                                          <p:spTgt spid="266"/>
                                        </p:tgtEl>
                                        <p:attrNameLst>
                                          <p:attrName>ppt_h</p:attrName>
                                        </p:attrNameLst>
                                      </p:cBhvr>
                                      <p:tavLst>
                                        <p:tav tm="0">
                                          <p:val>
                                            <p:strVal val="0"/>
                                          </p:val>
                                        </p:tav>
                                        <p:tav tm="100000">
                                          <p:val>
                                            <p:strVal val="#ppt_h"/>
                                          </p:val>
                                        </p:tav>
                                      </p:tavLst>
                                    </p:anim>
                                  </p:childTnLst>
                                </p:cTn>
                              </p:par>
                            </p:childTnLst>
                          </p:cTn>
                        </p:par>
                        <p:par>
                          <p:cTn id="34" fill="hold">
                            <p:stCondLst>
                              <p:cond delay="3750"/>
                            </p:stCondLst>
                            <p:childTnLst>
                              <p:par>
                                <p:cTn id="35" presetID="23" presetClass="entr" presetSubtype="16" fill="hold" nodeType="afterEffect">
                                  <p:stCondLst>
                                    <p:cond delay="0"/>
                                  </p:stCondLst>
                                  <p:childTnLst>
                                    <p:set>
                                      <p:cBhvr>
                                        <p:cTn id="36" dur="1" fill="hold">
                                          <p:stCondLst>
                                            <p:cond delay="0"/>
                                          </p:stCondLst>
                                        </p:cTn>
                                        <p:tgtEl>
                                          <p:spTgt spid="261"/>
                                        </p:tgtEl>
                                        <p:attrNameLst>
                                          <p:attrName>style.visibility</p:attrName>
                                        </p:attrNameLst>
                                      </p:cBhvr>
                                      <p:to>
                                        <p:strVal val="visible"/>
                                      </p:to>
                                    </p:set>
                                    <p:anim calcmode="lin" valueType="num">
                                      <p:cBhvr additive="base">
                                        <p:cTn id="37" dur="1000"/>
                                        <p:tgtEl>
                                          <p:spTgt spid="261"/>
                                        </p:tgtEl>
                                        <p:attrNameLst>
                                          <p:attrName>ppt_w</p:attrName>
                                        </p:attrNameLst>
                                      </p:cBhvr>
                                      <p:tavLst>
                                        <p:tav tm="0">
                                          <p:val>
                                            <p:strVal val="0"/>
                                          </p:val>
                                        </p:tav>
                                        <p:tav tm="100000">
                                          <p:val>
                                            <p:strVal val="#ppt_w"/>
                                          </p:val>
                                        </p:tav>
                                      </p:tavLst>
                                    </p:anim>
                                    <p:anim calcmode="lin" valueType="num">
                                      <p:cBhvr additive="base">
                                        <p:cTn id="38" dur="1000"/>
                                        <p:tgtEl>
                                          <p:spTgt spid="261"/>
                                        </p:tgtEl>
                                        <p:attrNameLst>
                                          <p:attrName>ppt_h</p:attrName>
                                        </p:attrNameLst>
                                      </p:cBhvr>
                                      <p:tavLst>
                                        <p:tav tm="0">
                                          <p:val>
                                            <p:strVal val="0"/>
                                          </p:val>
                                        </p:tav>
                                        <p:tav tm="100000">
                                          <p:val>
                                            <p:strVal val="#ppt_h"/>
                                          </p:val>
                                        </p:tav>
                                      </p:tavLst>
                                    </p:anim>
                                  </p:childTnLst>
                                </p:cTn>
                              </p:par>
                            </p:childTnLst>
                          </p:cTn>
                        </p:par>
                        <p:par>
                          <p:cTn id="39" fill="hold">
                            <p:stCondLst>
                              <p:cond delay="4750"/>
                            </p:stCondLst>
                            <p:childTnLst>
                              <p:par>
                                <p:cTn id="40" presetID="23" presetClass="entr" presetSubtype="16" fill="hold" nodeType="afterEffect">
                                  <p:stCondLst>
                                    <p:cond delay="0"/>
                                  </p:stCondLst>
                                  <p:childTnLst>
                                    <p:set>
                                      <p:cBhvr>
                                        <p:cTn id="41" dur="1" fill="hold">
                                          <p:stCondLst>
                                            <p:cond delay="0"/>
                                          </p:stCondLst>
                                        </p:cTn>
                                        <p:tgtEl>
                                          <p:spTgt spid="265"/>
                                        </p:tgtEl>
                                        <p:attrNameLst>
                                          <p:attrName>style.visibility</p:attrName>
                                        </p:attrNameLst>
                                      </p:cBhvr>
                                      <p:to>
                                        <p:strVal val="visible"/>
                                      </p:to>
                                    </p:set>
                                    <p:anim calcmode="lin" valueType="num">
                                      <p:cBhvr additive="base">
                                        <p:cTn id="42" dur="250"/>
                                        <p:tgtEl>
                                          <p:spTgt spid="265"/>
                                        </p:tgtEl>
                                        <p:attrNameLst>
                                          <p:attrName>ppt_w</p:attrName>
                                        </p:attrNameLst>
                                      </p:cBhvr>
                                      <p:tavLst>
                                        <p:tav tm="0">
                                          <p:val>
                                            <p:strVal val="0"/>
                                          </p:val>
                                        </p:tav>
                                        <p:tav tm="100000">
                                          <p:val>
                                            <p:strVal val="#ppt_w"/>
                                          </p:val>
                                        </p:tav>
                                      </p:tavLst>
                                    </p:anim>
                                    <p:anim calcmode="lin" valueType="num">
                                      <p:cBhvr additive="base">
                                        <p:cTn id="43" dur="250"/>
                                        <p:tgtEl>
                                          <p:spTgt spid="26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7"/>
          <p:cNvSpPr/>
          <p:nvPr/>
        </p:nvSpPr>
        <p:spPr>
          <a:xfrm>
            <a:off x="1740865" y="2367171"/>
            <a:ext cx="8710270"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solidFill>
                  <a:srgbClr val="D5DBE5"/>
                </a:solidFill>
                <a:latin typeface="Calibri"/>
                <a:ea typeface="Calibri"/>
                <a:cs typeface="Calibri"/>
                <a:sym typeface="Calibri"/>
              </a:rPr>
              <a:t>UNDERSTANDING </a:t>
            </a:r>
            <a:endParaRPr/>
          </a:p>
          <a:p>
            <a:pPr marL="0" marR="0" lvl="0" indent="0" algn="ctr" rtl="0">
              <a:spcBef>
                <a:spcPts val="0"/>
              </a:spcBef>
              <a:spcAft>
                <a:spcPts val="0"/>
              </a:spcAft>
              <a:buNone/>
            </a:pPr>
            <a:r>
              <a:rPr lang="en-US" sz="6600" b="1">
                <a:solidFill>
                  <a:srgbClr val="D5DBE5"/>
                </a:solidFill>
                <a:latin typeface="Calibri"/>
                <a:ea typeface="Calibri"/>
                <a:cs typeface="Calibri"/>
                <a:sym typeface="Calibri"/>
              </a:rPr>
              <a:t>FINANCIAL STATEMENTS</a:t>
            </a:r>
            <a:endParaRPr sz="6600" b="1" cap="none">
              <a:solidFill>
                <a:srgbClr val="D5DBE5"/>
              </a:solidFill>
              <a:latin typeface="Calibri"/>
              <a:ea typeface="Calibri"/>
              <a:cs typeface="Calibri"/>
              <a:sym typeface="Calibri"/>
            </a:endParaRPr>
          </a:p>
        </p:txBody>
      </p:sp>
      <p:pic>
        <p:nvPicPr>
          <p:cNvPr id="272" name="Google Shape;272;p7"/>
          <p:cNvPicPr preferRelativeResize="0"/>
          <p:nvPr/>
        </p:nvPicPr>
        <p:blipFill rotWithShape="1">
          <a:blip r:embed="rId3">
            <a:alphaModFix/>
          </a:blip>
          <a:srcRect/>
          <a:stretch/>
        </p:blipFill>
        <p:spPr>
          <a:xfrm>
            <a:off x="9131722" y="2072510"/>
            <a:ext cx="1343536" cy="13435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3000"/>
                                        <p:tgtEl>
                                          <p:spTgt spid="271"/>
                                        </p:tgtEl>
                                      </p:cBhvr>
                                    </p:animEffect>
                                  </p:childTnLst>
                                </p:cTn>
                              </p:par>
                              <p:par>
                                <p:cTn id="8" presetID="10" presetClass="entr" presetSubtype="0" fill="hold" nodeType="withEffect">
                                  <p:stCondLst>
                                    <p:cond delay="300"/>
                                  </p:stCondLst>
                                  <p:childTnLst>
                                    <p:set>
                                      <p:cBhvr>
                                        <p:cTn id="9" dur="1" fill="hold">
                                          <p:stCondLst>
                                            <p:cond delay="0"/>
                                          </p:stCondLst>
                                        </p:cTn>
                                        <p:tgtEl>
                                          <p:spTgt spid="272"/>
                                        </p:tgtEl>
                                        <p:attrNameLst>
                                          <p:attrName>style.visibility</p:attrName>
                                        </p:attrNameLst>
                                      </p:cBhvr>
                                      <p:to>
                                        <p:strVal val="visible"/>
                                      </p:to>
                                    </p:set>
                                    <p:animEffect transition="in" filter="fade">
                                      <p:cBhvr>
                                        <p:cTn id="10" dur="16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8"/>
          <p:cNvSpPr/>
          <p:nvPr/>
        </p:nvSpPr>
        <p:spPr>
          <a:xfrm>
            <a:off x="103239" y="-52270"/>
            <a:ext cx="11816961"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cap="none" dirty="0">
                <a:solidFill>
                  <a:schemeClr val="accent5"/>
                </a:solidFill>
                <a:latin typeface="Twentieth Century"/>
                <a:ea typeface="Twentieth Century"/>
                <a:cs typeface="Twentieth Century"/>
                <a:sym typeface="Twentieth Century"/>
              </a:rPr>
              <a:t>Balance sheet</a:t>
            </a:r>
            <a:endParaRPr sz="1000" dirty="0">
              <a:latin typeface="Twentieth Century"/>
            </a:endParaRPr>
          </a:p>
        </p:txBody>
      </p:sp>
      <p:sp>
        <p:nvSpPr>
          <p:cNvPr id="16" name="TextBox 15">
            <a:extLst>
              <a:ext uri="{FF2B5EF4-FFF2-40B4-BE49-F238E27FC236}">
                <a16:creationId xmlns:a16="http://schemas.microsoft.com/office/drawing/2014/main" id="{D1138366-4C94-AD15-41F9-05B08F98B6AA}"/>
              </a:ext>
            </a:extLst>
          </p:cNvPr>
          <p:cNvSpPr txBox="1"/>
          <p:nvPr/>
        </p:nvSpPr>
        <p:spPr>
          <a:xfrm>
            <a:off x="925417" y="1039498"/>
            <a:ext cx="10381680" cy="830997"/>
          </a:xfrm>
          <a:prstGeom prst="rect">
            <a:avLst/>
          </a:prstGeom>
          <a:noFill/>
        </p:spPr>
        <p:txBody>
          <a:bodyPr wrap="square">
            <a:spAutoFit/>
          </a:bodyPr>
          <a:lstStyle/>
          <a:p>
            <a:pPr algn="just"/>
            <a:r>
              <a:rPr lang="en-IN" sz="1600" dirty="0">
                <a:latin typeface="Bookman Old Style" panose="02050604050505020204" pitchFamily="18" charset="0"/>
              </a:rPr>
              <a:t>The purpose of the balance sheet is to report how the resources to run the operations of the business were acquired. The Balance Sheet helps to assess the financial risk of a business and the simplest way to </a:t>
            </a:r>
            <a:r>
              <a:rPr lang="en-IN" sz="1600" b="1" dirty="0">
                <a:latin typeface="Bookman Old Style" panose="02050604050505020204" pitchFamily="18" charset="0"/>
              </a:rPr>
              <a:t>describe it is given by the accounting equation (assets = liability + equity).</a:t>
            </a:r>
          </a:p>
        </p:txBody>
      </p:sp>
      <p:sp>
        <p:nvSpPr>
          <p:cNvPr id="19" name="Rectangle: Rounded Corners 18">
            <a:extLst>
              <a:ext uri="{FF2B5EF4-FFF2-40B4-BE49-F238E27FC236}">
                <a16:creationId xmlns:a16="http://schemas.microsoft.com/office/drawing/2014/main" id="{993AC460-E5BC-5DC6-5D18-98040537897F}"/>
              </a:ext>
            </a:extLst>
          </p:cNvPr>
          <p:cNvSpPr/>
          <p:nvPr/>
        </p:nvSpPr>
        <p:spPr>
          <a:xfrm>
            <a:off x="6213987" y="1995948"/>
            <a:ext cx="3618271" cy="45818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600" dirty="0">
              <a:latin typeface="Twentieth Century"/>
            </a:endParaRPr>
          </a:p>
        </p:txBody>
      </p:sp>
      <p:sp>
        <p:nvSpPr>
          <p:cNvPr id="29" name="TextBox 28">
            <a:extLst>
              <a:ext uri="{FF2B5EF4-FFF2-40B4-BE49-F238E27FC236}">
                <a16:creationId xmlns:a16="http://schemas.microsoft.com/office/drawing/2014/main" id="{7A70B59D-04B0-5557-A17D-FA887AFC695E}"/>
              </a:ext>
            </a:extLst>
          </p:cNvPr>
          <p:cNvSpPr txBox="1"/>
          <p:nvPr/>
        </p:nvSpPr>
        <p:spPr>
          <a:xfrm>
            <a:off x="7305368" y="2122288"/>
            <a:ext cx="6096000" cy="646331"/>
          </a:xfrm>
          <a:prstGeom prst="rect">
            <a:avLst/>
          </a:prstGeom>
          <a:noFill/>
        </p:spPr>
        <p:txBody>
          <a:bodyPr wrap="square">
            <a:spAutoFit/>
          </a:bodyPr>
          <a:lstStyle/>
          <a:p>
            <a:r>
              <a:rPr lang="en-IN" sz="3600" b="1" dirty="0">
                <a:solidFill>
                  <a:srgbClr val="5B9BD5"/>
                </a:solidFill>
              </a:rPr>
              <a:t>Asset</a:t>
            </a:r>
          </a:p>
        </p:txBody>
      </p:sp>
      <p:sp>
        <p:nvSpPr>
          <p:cNvPr id="31" name="TextBox 30">
            <a:extLst>
              <a:ext uri="{FF2B5EF4-FFF2-40B4-BE49-F238E27FC236}">
                <a16:creationId xmlns:a16="http://schemas.microsoft.com/office/drawing/2014/main" id="{33A56C03-160B-BFFD-EBE1-DF8E388FB28D}"/>
              </a:ext>
            </a:extLst>
          </p:cNvPr>
          <p:cNvSpPr txBox="1"/>
          <p:nvPr/>
        </p:nvSpPr>
        <p:spPr>
          <a:xfrm>
            <a:off x="6433457" y="2728125"/>
            <a:ext cx="3398274" cy="523220"/>
          </a:xfrm>
          <a:prstGeom prst="rect">
            <a:avLst/>
          </a:prstGeom>
          <a:noFill/>
        </p:spPr>
        <p:txBody>
          <a:bodyPr wrap="square">
            <a:spAutoFit/>
          </a:bodyPr>
          <a:lstStyle/>
          <a:p>
            <a:pPr algn="just"/>
            <a:r>
              <a:rPr lang="en-IN" dirty="0"/>
              <a:t>The assets side of the</a:t>
            </a:r>
          </a:p>
          <a:p>
            <a:r>
              <a:rPr lang="en-IN" dirty="0"/>
              <a:t>Balance Sheet is divided in two Parts,</a:t>
            </a:r>
          </a:p>
        </p:txBody>
      </p:sp>
      <p:sp>
        <p:nvSpPr>
          <p:cNvPr id="33" name="TextBox 32">
            <a:extLst>
              <a:ext uri="{FF2B5EF4-FFF2-40B4-BE49-F238E27FC236}">
                <a16:creationId xmlns:a16="http://schemas.microsoft.com/office/drawing/2014/main" id="{F78022A2-E849-8E6C-1ADD-301F6F987247}"/>
              </a:ext>
            </a:extLst>
          </p:cNvPr>
          <p:cNvSpPr txBox="1"/>
          <p:nvPr/>
        </p:nvSpPr>
        <p:spPr>
          <a:xfrm>
            <a:off x="6568562" y="3451772"/>
            <a:ext cx="2815712" cy="830997"/>
          </a:xfrm>
          <a:prstGeom prst="rect">
            <a:avLst/>
          </a:prstGeom>
          <a:noFill/>
        </p:spPr>
        <p:txBody>
          <a:bodyPr wrap="square">
            <a:spAutoFit/>
          </a:bodyPr>
          <a:lstStyle/>
          <a:p>
            <a:pPr algn="just"/>
            <a:r>
              <a:rPr lang="en-IN" sz="1600" dirty="0">
                <a:latin typeface="Twentieth Century"/>
              </a:rPr>
              <a:t>1.Current Assets (which usually have a life cycle of one accounting year)</a:t>
            </a:r>
          </a:p>
        </p:txBody>
      </p:sp>
      <p:sp>
        <p:nvSpPr>
          <p:cNvPr id="35" name="TextBox 34">
            <a:extLst>
              <a:ext uri="{FF2B5EF4-FFF2-40B4-BE49-F238E27FC236}">
                <a16:creationId xmlns:a16="http://schemas.microsoft.com/office/drawing/2014/main" id="{820D684D-686A-1734-58D7-EE5ABC97B5E9}"/>
              </a:ext>
            </a:extLst>
          </p:cNvPr>
          <p:cNvSpPr txBox="1"/>
          <p:nvPr/>
        </p:nvSpPr>
        <p:spPr>
          <a:xfrm>
            <a:off x="6589455" y="4645209"/>
            <a:ext cx="2794819" cy="1077218"/>
          </a:xfrm>
          <a:prstGeom prst="rect">
            <a:avLst/>
          </a:prstGeom>
          <a:noFill/>
        </p:spPr>
        <p:txBody>
          <a:bodyPr wrap="square">
            <a:spAutoFit/>
          </a:bodyPr>
          <a:lstStyle/>
          <a:p>
            <a:pPr algn="just"/>
            <a:r>
              <a:rPr lang="en-IN" sz="1600" dirty="0">
                <a:latin typeface="Twentieth Century"/>
              </a:rPr>
              <a:t>2.Non- Current or Long-Term Fixed Assets (with a life cycle of more than one accounting year)</a:t>
            </a:r>
          </a:p>
        </p:txBody>
      </p:sp>
      <p:grpSp>
        <p:nvGrpSpPr>
          <p:cNvPr id="5" name="Group 4">
            <a:extLst>
              <a:ext uri="{FF2B5EF4-FFF2-40B4-BE49-F238E27FC236}">
                <a16:creationId xmlns:a16="http://schemas.microsoft.com/office/drawing/2014/main" id="{B38E156C-7A6F-940D-8019-6D4A6250A654}"/>
              </a:ext>
            </a:extLst>
          </p:cNvPr>
          <p:cNvGrpSpPr/>
          <p:nvPr/>
        </p:nvGrpSpPr>
        <p:grpSpPr>
          <a:xfrm>
            <a:off x="-13519" y="4424722"/>
            <a:ext cx="6096000" cy="2222091"/>
            <a:chOff x="103239" y="1995948"/>
            <a:chExt cx="6096000" cy="2222091"/>
          </a:xfrm>
        </p:grpSpPr>
        <p:sp>
          <p:nvSpPr>
            <p:cNvPr id="17" name="Rectangle: Rounded Corners 16">
              <a:extLst>
                <a:ext uri="{FF2B5EF4-FFF2-40B4-BE49-F238E27FC236}">
                  <a16:creationId xmlns:a16="http://schemas.microsoft.com/office/drawing/2014/main" id="{80E27E76-7110-3D89-C32E-15E44AA55781}"/>
                </a:ext>
              </a:extLst>
            </p:cNvPr>
            <p:cNvSpPr/>
            <p:nvPr/>
          </p:nvSpPr>
          <p:spPr>
            <a:xfrm>
              <a:off x="1622319" y="1995948"/>
              <a:ext cx="3264313" cy="22220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600" dirty="0">
                <a:latin typeface="Twentieth Century"/>
              </a:endParaRPr>
            </a:p>
          </p:txBody>
        </p:sp>
        <p:sp>
          <p:nvSpPr>
            <p:cNvPr id="21" name="TextBox 20">
              <a:extLst>
                <a:ext uri="{FF2B5EF4-FFF2-40B4-BE49-F238E27FC236}">
                  <a16:creationId xmlns:a16="http://schemas.microsoft.com/office/drawing/2014/main" id="{8ADBD2E7-313D-8829-7229-ACF271C82B9B}"/>
                </a:ext>
              </a:extLst>
            </p:cNvPr>
            <p:cNvSpPr txBox="1"/>
            <p:nvPr/>
          </p:nvSpPr>
          <p:spPr>
            <a:xfrm>
              <a:off x="103239" y="2061770"/>
              <a:ext cx="6096000" cy="707886"/>
            </a:xfrm>
            <a:prstGeom prst="rect">
              <a:avLst/>
            </a:prstGeom>
            <a:noFill/>
          </p:spPr>
          <p:txBody>
            <a:bodyPr wrap="square">
              <a:spAutoFit/>
            </a:bodyPr>
            <a:lstStyle/>
            <a:p>
              <a:pPr algn="ctr"/>
              <a:r>
                <a:rPr lang="en-IN" sz="4000" b="1" dirty="0">
                  <a:solidFill>
                    <a:srgbClr val="5B9BD5"/>
                  </a:solidFill>
                  <a:latin typeface="Twentieth Century"/>
                </a:rPr>
                <a:t>Liability</a:t>
              </a:r>
            </a:p>
          </p:txBody>
        </p:sp>
        <p:sp>
          <p:nvSpPr>
            <p:cNvPr id="23" name="TextBox 22">
              <a:extLst>
                <a:ext uri="{FF2B5EF4-FFF2-40B4-BE49-F238E27FC236}">
                  <a16:creationId xmlns:a16="http://schemas.microsoft.com/office/drawing/2014/main" id="{3D54EC9B-BBF8-C3CE-C469-B76B62543CBE}"/>
                </a:ext>
              </a:extLst>
            </p:cNvPr>
            <p:cNvSpPr txBox="1"/>
            <p:nvPr/>
          </p:nvSpPr>
          <p:spPr>
            <a:xfrm>
              <a:off x="1981201" y="2751525"/>
              <a:ext cx="2340077" cy="1323439"/>
            </a:xfrm>
            <a:prstGeom prst="rect">
              <a:avLst/>
            </a:prstGeom>
            <a:noFill/>
          </p:spPr>
          <p:txBody>
            <a:bodyPr wrap="square">
              <a:spAutoFit/>
            </a:bodyPr>
            <a:lstStyle/>
            <a:p>
              <a:pPr algn="just"/>
              <a:r>
                <a:rPr lang="en-IN" sz="1600" dirty="0">
                  <a:latin typeface="Twentieth Century"/>
                </a:rPr>
                <a:t>Obligations contracted by an organization. Just like the Assets, liabilities can be current and non-current.</a:t>
              </a:r>
            </a:p>
          </p:txBody>
        </p:sp>
        <p:pic>
          <p:nvPicPr>
            <p:cNvPr id="37" name="Graphic 36" descr="Downward trend">
              <a:extLst>
                <a:ext uri="{FF2B5EF4-FFF2-40B4-BE49-F238E27FC236}">
                  <a16:creationId xmlns:a16="http://schemas.microsoft.com/office/drawing/2014/main" id="{6D41DAE1-F454-87C1-15F4-6D7A11F5225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927606" y="3610391"/>
              <a:ext cx="604451" cy="604451"/>
            </a:xfrm>
            <a:prstGeom prst="rect">
              <a:avLst/>
            </a:prstGeom>
          </p:spPr>
        </p:pic>
      </p:grpSp>
      <p:grpSp>
        <p:nvGrpSpPr>
          <p:cNvPr id="4" name="Group 3">
            <a:extLst>
              <a:ext uri="{FF2B5EF4-FFF2-40B4-BE49-F238E27FC236}">
                <a16:creationId xmlns:a16="http://schemas.microsoft.com/office/drawing/2014/main" id="{713308FD-85BB-A4A3-FA99-DF44592CFE57}"/>
              </a:ext>
            </a:extLst>
          </p:cNvPr>
          <p:cNvGrpSpPr/>
          <p:nvPr/>
        </p:nvGrpSpPr>
        <p:grpSpPr>
          <a:xfrm>
            <a:off x="1521539" y="2028376"/>
            <a:ext cx="6730183" cy="2134213"/>
            <a:chOff x="1622320" y="4443568"/>
            <a:chExt cx="6730183" cy="2134213"/>
          </a:xfrm>
        </p:grpSpPr>
        <p:sp>
          <p:nvSpPr>
            <p:cNvPr id="18" name="Rectangle: Rounded Corners 17">
              <a:extLst>
                <a:ext uri="{FF2B5EF4-FFF2-40B4-BE49-F238E27FC236}">
                  <a16:creationId xmlns:a16="http://schemas.microsoft.com/office/drawing/2014/main" id="{64206D62-E48D-6FBA-ACE8-AFDE57ECD3DC}"/>
                </a:ext>
              </a:extLst>
            </p:cNvPr>
            <p:cNvSpPr/>
            <p:nvPr/>
          </p:nvSpPr>
          <p:spPr>
            <a:xfrm>
              <a:off x="1622320" y="4443568"/>
              <a:ext cx="3264312" cy="21342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600">
                <a:latin typeface="Twentieth Century"/>
              </a:endParaRPr>
            </a:p>
          </p:txBody>
        </p:sp>
        <p:sp>
          <p:nvSpPr>
            <p:cNvPr id="25" name="TextBox 24">
              <a:extLst>
                <a:ext uri="{FF2B5EF4-FFF2-40B4-BE49-F238E27FC236}">
                  <a16:creationId xmlns:a16="http://schemas.microsoft.com/office/drawing/2014/main" id="{1CB209B4-B169-8BC5-CE88-0F70AD1F7587}"/>
                </a:ext>
              </a:extLst>
            </p:cNvPr>
            <p:cNvSpPr txBox="1"/>
            <p:nvPr/>
          </p:nvSpPr>
          <p:spPr>
            <a:xfrm>
              <a:off x="2256503" y="4556438"/>
              <a:ext cx="6096000" cy="707886"/>
            </a:xfrm>
            <a:prstGeom prst="rect">
              <a:avLst/>
            </a:prstGeom>
            <a:noFill/>
          </p:spPr>
          <p:txBody>
            <a:bodyPr wrap="square">
              <a:spAutoFit/>
            </a:bodyPr>
            <a:lstStyle/>
            <a:p>
              <a:r>
                <a:rPr lang="en-IN" sz="4000" b="1" dirty="0">
                  <a:solidFill>
                    <a:srgbClr val="5B9BD5"/>
                  </a:solidFill>
                  <a:latin typeface="Twentieth Century"/>
                </a:rPr>
                <a:t>Equity</a:t>
              </a:r>
            </a:p>
          </p:txBody>
        </p:sp>
        <p:sp>
          <p:nvSpPr>
            <p:cNvPr id="27" name="TextBox 26">
              <a:extLst>
                <a:ext uri="{FF2B5EF4-FFF2-40B4-BE49-F238E27FC236}">
                  <a16:creationId xmlns:a16="http://schemas.microsoft.com/office/drawing/2014/main" id="{5005014F-9A17-18DA-270C-D22D5B472DAF}"/>
                </a:ext>
              </a:extLst>
            </p:cNvPr>
            <p:cNvSpPr txBox="1"/>
            <p:nvPr/>
          </p:nvSpPr>
          <p:spPr>
            <a:xfrm>
              <a:off x="1981201" y="5295975"/>
              <a:ext cx="2733368" cy="830997"/>
            </a:xfrm>
            <a:prstGeom prst="rect">
              <a:avLst/>
            </a:prstGeom>
            <a:noFill/>
          </p:spPr>
          <p:txBody>
            <a:bodyPr wrap="square">
              <a:spAutoFit/>
            </a:bodyPr>
            <a:lstStyle/>
            <a:p>
              <a:pPr algn="just"/>
              <a:r>
                <a:rPr lang="en-IN" sz="1600" dirty="0">
                  <a:latin typeface="Twentieth Century"/>
                </a:rPr>
                <a:t>Amount of money or resources endowed to an organization.</a:t>
              </a:r>
            </a:p>
          </p:txBody>
        </p:sp>
        <p:pic>
          <p:nvPicPr>
            <p:cNvPr id="39" name="Graphic 38" descr="Coins">
              <a:extLst>
                <a:ext uri="{FF2B5EF4-FFF2-40B4-BE49-F238E27FC236}">
                  <a16:creationId xmlns:a16="http://schemas.microsoft.com/office/drawing/2014/main" id="{8BC8E4A8-4111-C642-99B3-40A95D37044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809386" y="5904859"/>
              <a:ext cx="600382" cy="600382"/>
            </a:xfrm>
            <a:prstGeom prst="rect">
              <a:avLst/>
            </a:prstGeom>
          </p:spPr>
        </p:pic>
      </p:grpSp>
      <p:pic>
        <p:nvPicPr>
          <p:cNvPr id="41" name="Graphic 40" descr="Home">
            <a:extLst>
              <a:ext uri="{FF2B5EF4-FFF2-40B4-BE49-F238E27FC236}">
                <a16:creationId xmlns:a16="http://schemas.microsoft.com/office/drawing/2014/main" id="{0D4F4045-5B75-1DC1-6DC9-87575D9C3D2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615328" y="5736295"/>
            <a:ext cx="768946" cy="768946"/>
          </a:xfrm>
          <a:prstGeom prst="rect">
            <a:avLst/>
          </a:prstGeom>
        </p:spPr>
      </p:pic>
      <p:sp>
        <p:nvSpPr>
          <p:cNvPr id="2" name="Equals 1">
            <a:extLst>
              <a:ext uri="{FF2B5EF4-FFF2-40B4-BE49-F238E27FC236}">
                <a16:creationId xmlns:a16="http://schemas.microsoft.com/office/drawing/2014/main" id="{53439C6D-5140-881E-2FF9-BBA758AA8A1C}"/>
              </a:ext>
            </a:extLst>
          </p:cNvPr>
          <p:cNvSpPr/>
          <p:nvPr/>
        </p:nvSpPr>
        <p:spPr>
          <a:xfrm>
            <a:off x="5138584" y="3757642"/>
            <a:ext cx="914400" cy="914400"/>
          </a:xfrm>
          <a:prstGeom prst="mathEqual">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 name="Rectangle: Rounded Corners 2">
            <a:extLst>
              <a:ext uri="{FF2B5EF4-FFF2-40B4-BE49-F238E27FC236}">
                <a16:creationId xmlns:a16="http://schemas.microsoft.com/office/drawing/2014/main" id="{5C7ACF98-79CA-7055-707D-6E169EED0463}"/>
              </a:ext>
            </a:extLst>
          </p:cNvPr>
          <p:cNvSpPr/>
          <p:nvPr/>
        </p:nvSpPr>
        <p:spPr>
          <a:xfrm>
            <a:off x="6433457" y="3451772"/>
            <a:ext cx="3222172" cy="83099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E1CC750B-F159-7E40-12ED-56A85C109F91}"/>
              </a:ext>
            </a:extLst>
          </p:cNvPr>
          <p:cNvSpPr/>
          <p:nvPr/>
        </p:nvSpPr>
        <p:spPr>
          <a:xfrm>
            <a:off x="6421694" y="4540864"/>
            <a:ext cx="3222172" cy="127763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 name="Google Shape;278;p8">
            <a:extLst>
              <a:ext uri="{FF2B5EF4-FFF2-40B4-BE49-F238E27FC236}">
                <a16:creationId xmlns:a16="http://schemas.microsoft.com/office/drawing/2014/main" id="{C5057634-D83D-5190-464E-9631636632A6}"/>
              </a:ext>
            </a:extLst>
          </p:cNvPr>
          <p:cNvSpPr/>
          <p:nvPr/>
        </p:nvSpPr>
        <p:spPr>
          <a:xfrm>
            <a:off x="134033" y="0"/>
            <a:ext cx="11816961"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cap="none" dirty="0">
                <a:solidFill>
                  <a:schemeClr val="accent5"/>
                </a:solidFill>
                <a:latin typeface="Twentieth Century"/>
                <a:ea typeface="Twentieth Century"/>
                <a:cs typeface="Twentieth Century"/>
                <a:sym typeface="Twentieth Century"/>
              </a:rPr>
              <a:t>Profit &amp; Loss</a:t>
            </a:r>
            <a:endParaRPr sz="900" dirty="0"/>
          </a:p>
        </p:txBody>
      </p:sp>
      <p:sp>
        <p:nvSpPr>
          <p:cNvPr id="4" name="TextBox 3">
            <a:extLst>
              <a:ext uri="{FF2B5EF4-FFF2-40B4-BE49-F238E27FC236}">
                <a16:creationId xmlns:a16="http://schemas.microsoft.com/office/drawing/2014/main" id="{E9739E2A-6BB8-4BA5-C67F-EBDF7E23ECF2}"/>
              </a:ext>
            </a:extLst>
          </p:cNvPr>
          <p:cNvSpPr txBox="1"/>
          <p:nvPr/>
        </p:nvSpPr>
        <p:spPr>
          <a:xfrm>
            <a:off x="1367273" y="1107955"/>
            <a:ext cx="9891965" cy="1477328"/>
          </a:xfrm>
          <a:prstGeom prst="rect">
            <a:avLst/>
          </a:prstGeom>
          <a:noFill/>
        </p:spPr>
        <p:txBody>
          <a:bodyPr wrap="square">
            <a:spAutoFit/>
          </a:bodyPr>
          <a:lstStyle/>
          <a:p>
            <a:pPr algn="just"/>
            <a:r>
              <a:rPr lang="en-US" sz="1800" b="0" i="0" dirty="0">
                <a:solidFill>
                  <a:srgbClr val="111111"/>
                </a:solidFill>
                <a:effectLst/>
                <a:latin typeface="Bookman Old Style" panose="02050604050505020204" pitchFamily="18" charset="0"/>
              </a:rPr>
              <a:t>Profit and loss (P&amp;L) statement refers to a financial statement that summarizes the </a:t>
            </a:r>
            <a:r>
              <a:rPr lang="en-US" sz="1800" b="0" i="0" dirty="0">
                <a:solidFill>
                  <a:schemeClr val="tx1"/>
                </a:solidFill>
                <a:effectLst/>
                <a:latin typeface="Bookman Old Style" panose="02050604050505020204" pitchFamily="18" charset="0"/>
              </a:rPr>
              <a:t>revenues,</a:t>
            </a:r>
            <a:r>
              <a:rPr lang="en-US" sz="1800" b="0" i="0" dirty="0">
                <a:solidFill>
                  <a:srgbClr val="111111"/>
                </a:solidFill>
                <a:effectLst/>
                <a:latin typeface="Bookman Old Style" panose="02050604050505020204" pitchFamily="18" charset="0"/>
              </a:rPr>
              <a:t> costs, and expenses incurred during a specified period, usually a quarter or </a:t>
            </a:r>
            <a:r>
              <a:rPr lang="en-US" sz="1800" b="0" i="0" dirty="0">
                <a:solidFill>
                  <a:schemeClr val="tx1"/>
                </a:solidFill>
                <a:effectLst/>
                <a:latin typeface="Bookman Old Style" panose="02050604050505020204" pitchFamily="18" charset="0"/>
              </a:rPr>
              <a:t>fiscal year</a:t>
            </a:r>
            <a:r>
              <a:rPr lang="en-US" sz="1800" b="0" i="0" dirty="0">
                <a:solidFill>
                  <a:srgbClr val="111111"/>
                </a:solidFill>
                <a:effectLst/>
                <a:latin typeface="Bookman Old Style" panose="02050604050505020204" pitchFamily="18" charset="0"/>
              </a:rPr>
              <a:t>. These records provide information about a company’s ability or inability to generate profit by increasing revenue, reducing costs, or both. P&amp;L statements are often presented on a cash or accrual basis. </a:t>
            </a:r>
            <a:endParaRPr lang="en-IN" sz="1800" dirty="0">
              <a:latin typeface="Bookman Old Style" panose="02050604050505020204" pitchFamily="18" charset="0"/>
            </a:endParaRPr>
          </a:p>
        </p:txBody>
      </p:sp>
      <p:sp>
        <p:nvSpPr>
          <p:cNvPr id="6" name="TextBox 5">
            <a:extLst>
              <a:ext uri="{FF2B5EF4-FFF2-40B4-BE49-F238E27FC236}">
                <a16:creationId xmlns:a16="http://schemas.microsoft.com/office/drawing/2014/main" id="{62E8F147-4BB5-47F8-9D90-D2B3F69B731D}"/>
              </a:ext>
            </a:extLst>
          </p:cNvPr>
          <p:cNvSpPr txBox="1"/>
          <p:nvPr/>
        </p:nvSpPr>
        <p:spPr>
          <a:xfrm>
            <a:off x="1367274" y="3092349"/>
            <a:ext cx="9891964" cy="3139321"/>
          </a:xfrm>
          <a:prstGeom prst="rect">
            <a:avLst/>
          </a:prstGeom>
          <a:noFill/>
        </p:spPr>
        <p:txBody>
          <a:bodyPr wrap="square">
            <a:spAutoFit/>
          </a:bodyPr>
          <a:lstStyle/>
          <a:p>
            <a:pPr algn="just"/>
            <a:r>
              <a:rPr lang="en-US" sz="1800" b="1" i="0" cap="all" dirty="0">
                <a:solidFill>
                  <a:srgbClr val="5B9BD5"/>
                </a:solidFill>
                <a:effectLst/>
                <a:latin typeface="Bookman Old Style" panose="02050604050505020204" pitchFamily="18" charset="0"/>
              </a:rPr>
              <a:t>KEY TAKEAWAYS</a:t>
            </a:r>
          </a:p>
          <a:p>
            <a:pPr algn="just">
              <a:buFont typeface="Arial" panose="020B0604020202020204" pitchFamily="34" charset="0"/>
              <a:buChar char="•"/>
            </a:pPr>
            <a:r>
              <a:rPr lang="en-US" sz="1800" b="0" i="0" dirty="0">
                <a:solidFill>
                  <a:srgbClr val="111111"/>
                </a:solidFill>
                <a:effectLst/>
                <a:latin typeface="Bookman Old Style" panose="02050604050505020204" pitchFamily="18" charset="0"/>
              </a:rPr>
              <a:t>The profit and loss (P&amp;L) statement is a financial statement that summarizes the revenues, costs, and expenses incurred during a specified period.</a:t>
            </a:r>
          </a:p>
          <a:p>
            <a:pPr algn="just">
              <a:buFont typeface="Arial" panose="020B0604020202020204" pitchFamily="34" charset="0"/>
              <a:buChar char="•"/>
            </a:pPr>
            <a:r>
              <a:rPr lang="en-US" sz="1800" b="0" i="0" dirty="0">
                <a:solidFill>
                  <a:srgbClr val="111111"/>
                </a:solidFill>
                <a:effectLst/>
                <a:latin typeface="Bookman Old Style" panose="02050604050505020204" pitchFamily="18" charset="0"/>
              </a:rPr>
              <a:t>The P&amp;L statement is one of three financial statements that every public company issues quarterly and annually, along with the balance sheet and the cash flow statement.</a:t>
            </a:r>
          </a:p>
          <a:p>
            <a:pPr algn="just">
              <a:buFont typeface="Arial" panose="020B0604020202020204" pitchFamily="34" charset="0"/>
              <a:buChar char="•"/>
            </a:pPr>
            <a:r>
              <a:rPr lang="en-US" sz="1800" b="0" i="0" dirty="0">
                <a:solidFill>
                  <a:srgbClr val="111111"/>
                </a:solidFill>
                <a:effectLst/>
                <a:latin typeface="Bookman Old Style" panose="02050604050505020204" pitchFamily="18" charset="0"/>
              </a:rPr>
              <a:t>When used together, the P&amp;L statement, balance sheet, and cash flow statement provide an in-depth look at a company’s overall financial performance.</a:t>
            </a:r>
          </a:p>
          <a:p>
            <a:pPr algn="just">
              <a:buFont typeface="Arial" panose="020B0604020202020204" pitchFamily="34" charset="0"/>
              <a:buChar char="•"/>
            </a:pPr>
            <a:r>
              <a:rPr lang="en-US" sz="1800" b="0" i="0" dirty="0">
                <a:solidFill>
                  <a:srgbClr val="111111"/>
                </a:solidFill>
                <a:effectLst/>
                <a:latin typeface="Bookman Old Style" panose="02050604050505020204" pitchFamily="18" charset="0"/>
              </a:rPr>
              <a:t>Statements are prepared using the cash method or accrual method of accounting.</a:t>
            </a:r>
          </a:p>
          <a:p>
            <a:pPr algn="just">
              <a:buFont typeface="Arial" panose="020B0604020202020204" pitchFamily="34" charset="0"/>
              <a:buChar char="•"/>
            </a:pPr>
            <a:r>
              <a:rPr lang="en-US" sz="1800" b="0" i="0" dirty="0">
                <a:solidFill>
                  <a:srgbClr val="111111"/>
                </a:solidFill>
                <a:effectLst/>
                <a:latin typeface="Bookman Old Style" panose="02050604050505020204" pitchFamily="18" charset="0"/>
              </a:rPr>
              <a:t>It is important to compare P&amp;L statements from different accounting periods, as any changes over time become more meaningful than the numbers themselves.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2" name="Google Shape;278;p8">
            <a:extLst>
              <a:ext uri="{FF2B5EF4-FFF2-40B4-BE49-F238E27FC236}">
                <a16:creationId xmlns:a16="http://schemas.microsoft.com/office/drawing/2014/main" id="{D3E4609D-D0B5-8F68-5C95-203FBFEBF1F2}"/>
              </a:ext>
            </a:extLst>
          </p:cNvPr>
          <p:cNvSpPr/>
          <p:nvPr/>
        </p:nvSpPr>
        <p:spPr>
          <a:xfrm>
            <a:off x="134033" y="0"/>
            <a:ext cx="11816961"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cap="none" dirty="0">
                <a:solidFill>
                  <a:schemeClr val="accent5"/>
                </a:solidFill>
                <a:latin typeface="Twentieth Century"/>
                <a:ea typeface="Twentieth Century"/>
                <a:cs typeface="Twentieth Century"/>
                <a:sym typeface="Twentieth Century"/>
              </a:rPr>
              <a:t>Cash Flow Statement</a:t>
            </a:r>
            <a:endParaRPr sz="900" dirty="0"/>
          </a:p>
        </p:txBody>
      </p:sp>
      <p:sp>
        <p:nvSpPr>
          <p:cNvPr id="6" name="TextBox 5">
            <a:extLst>
              <a:ext uri="{FF2B5EF4-FFF2-40B4-BE49-F238E27FC236}">
                <a16:creationId xmlns:a16="http://schemas.microsoft.com/office/drawing/2014/main" id="{A1C4E462-7815-D9FD-74DE-1248234D9155}"/>
              </a:ext>
            </a:extLst>
          </p:cNvPr>
          <p:cNvSpPr txBox="1"/>
          <p:nvPr/>
        </p:nvSpPr>
        <p:spPr>
          <a:xfrm>
            <a:off x="1307691" y="1307487"/>
            <a:ext cx="9832257" cy="1754326"/>
          </a:xfrm>
          <a:prstGeom prst="rect">
            <a:avLst/>
          </a:prstGeom>
          <a:noFill/>
        </p:spPr>
        <p:txBody>
          <a:bodyPr wrap="square">
            <a:spAutoFit/>
          </a:bodyPr>
          <a:lstStyle/>
          <a:p>
            <a:pPr algn="just" fontAlgn="base"/>
            <a:r>
              <a:rPr lang="en-US" sz="1800" b="0" i="0" dirty="0">
                <a:solidFill>
                  <a:srgbClr val="333333"/>
                </a:solidFill>
                <a:effectLst/>
                <a:latin typeface="Bookman Old Style" panose="02050604050505020204" pitchFamily="18" charset="0"/>
              </a:rPr>
              <a:t>A cash flow statement is an important tool used to manage finances by tracking the cash flow for an organization. This statement is one of the three key reports (with the income statement and the balance sheet) that help in determining a company’s performance. It is usually helpful for making cash forecast to enable short term planning.</a:t>
            </a:r>
          </a:p>
          <a:p>
            <a:pPr algn="just" fontAlgn="base"/>
            <a:endParaRPr lang="en-US" sz="1800" b="0" i="0" dirty="0">
              <a:solidFill>
                <a:srgbClr val="333333"/>
              </a:solidFill>
              <a:effectLst/>
              <a:latin typeface="Bookman Old Style" panose="02050604050505020204" pitchFamily="18" charset="0"/>
            </a:endParaRPr>
          </a:p>
        </p:txBody>
      </p:sp>
      <p:sp>
        <p:nvSpPr>
          <p:cNvPr id="8" name="TextBox 7">
            <a:extLst>
              <a:ext uri="{FF2B5EF4-FFF2-40B4-BE49-F238E27FC236}">
                <a16:creationId xmlns:a16="http://schemas.microsoft.com/office/drawing/2014/main" id="{0E5390FA-D89F-1AC7-F24F-B8A84AC35A09}"/>
              </a:ext>
            </a:extLst>
          </p:cNvPr>
          <p:cNvSpPr txBox="1"/>
          <p:nvPr/>
        </p:nvSpPr>
        <p:spPr>
          <a:xfrm>
            <a:off x="1307691" y="3019112"/>
            <a:ext cx="9684774" cy="3416320"/>
          </a:xfrm>
          <a:prstGeom prst="rect">
            <a:avLst/>
          </a:prstGeom>
          <a:noFill/>
        </p:spPr>
        <p:txBody>
          <a:bodyPr wrap="square">
            <a:spAutoFit/>
          </a:bodyPr>
          <a:lstStyle/>
          <a:p>
            <a:pPr algn="just"/>
            <a:r>
              <a:rPr lang="en-US" sz="1800" b="1" i="0" cap="all" dirty="0">
                <a:solidFill>
                  <a:srgbClr val="5B9BD5"/>
                </a:solidFill>
                <a:effectLst/>
                <a:latin typeface="Bookman Old Style" panose="02050604050505020204" pitchFamily="18" charset="0"/>
              </a:rPr>
              <a:t>KEY TAKEAWAYS</a:t>
            </a:r>
          </a:p>
          <a:p>
            <a:pPr marL="342900" indent="-342900" algn="just">
              <a:buFont typeface="+mj-lt"/>
              <a:buAutoNum type="arabicPeriod"/>
            </a:pPr>
            <a:endParaRPr lang="en-US" sz="1800" b="1" i="0" cap="all" dirty="0">
              <a:solidFill>
                <a:srgbClr val="111111"/>
              </a:solidFill>
              <a:effectLst/>
              <a:latin typeface="Bookman Old Style" panose="02050604050505020204" pitchFamily="18" charset="0"/>
            </a:endParaRPr>
          </a:p>
          <a:p>
            <a:pPr marL="342900" indent="-342900" algn="just">
              <a:buFont typeface="+mj-lt"/>
              <a:buAutoNum type="arabicPeriod"/>
            </a:pPr>
            <a:r>
              <a:rPr lang="en-US" sz="1800" b="0" i="0" dirty="0">
                <a:solidFill>
                  <a:srgbClr val="111111"/>
                </a:solidFill>
                <a:effectLst/>
                <a:latin typeface="Bookman Old Style" panose="02050604050505020204" pitchFamily="18" charset="0"/>
              </a:rPr>
              <a:t>The statement of cash flow depicts a company's sources of money and where it spends it.</a:t>
            </a:r>
          </a:p>
          <a:p>
            <a:pPr marL="342900" indent="-342900" algn="just">
              <a:buFont typeface="+mj-lt"/>
              <a:buAutoNum type="arabicPeriod"/>
            </a:pPr>
            <a:r>
              <a:rPr lang="en-US" sz="1800" b="0" i="0" dirty="0">
                <a:solidFill>
                  <a:srgbClr val="111111"/>
                </a:solidFill>
                <a:effectLst/>
                <a:latin typeface="Bookman Old Style" panose="02050604050505020204" pitchFamily="18" charset="0"/>
              </a:rPr>
              <a:t>A company's cash flow is the figure that appears in the cash flow statement as net cash flow (different company statements may use a different term).</a:t>
            </a:r>
          </a:p>
          <a:p>
            <a:pPr marL="342900" indent="-342900" algn="just">
              <a:buFont typeface="+mj-lt"/>
              <a:buAutoNum type="arabicPeriod"/>
            </a:pPr>
            <a:r>
              <a:rPr lang="en-US" sz="1800" b="0" i="0" dirty="0">
                <a:solidFill>
                  <a:srgbClr val="111111"/>
                </a:solidFill>
                <a:effectLst/>
                <a:latin typeface="Bookman Old Style" panose="02050604050505020204" pitchFamily="18" charset="0"/>
              </a:rPr>
              <a:t>The three main components of a cash flow statement are cash flow from operations, cash flow from investing, and cash flow from financing.</a:t>
            </a:r>
          </a:p>
          <a:p>
            <a:pPr marL="342900" indent="-342900" algn="just">
              <a:buFont typeface="+mj-lt"/>
              <a:buAutoNum type="arabicPeriod"/>
            </a:pPr>
            <a:r>
              <a:rPr lang="en-US" sz="1800" b="0" i="0" dirty="0">
                <a:solidFill>
                  <a:srgbClr val="111111"/>
                </a:solidFill>
                <a:effectLst/>
                <a:latin typeface="Bookman Old Style" panose="02050604050505020204" pitchFamily="18" charset="0"/>
              </a:rPr>
              <a:t>The two different accounting methods, accrual accounting and cash accounting, determine how a cash flow statement is presented.</a:t>
            </a:r>
          </a:p>
          <a:p>
            <a:pPr marL="342900" indent="-342900" algn="just">
              <a:buFont typeface="+mj-lt"/>
              <a:buAutoNum type="arabicPeriod"/>
            </a:pPr>
            <a:r>
              <a:rPr lang="en-US" sz="1800" b="0" i="0" dirty="0">
                <a:solidFill>
                  <a:srgbClr val="111111"/>
                </a:solidFill>
                <a:effectLst/>
                <a:latin typeface="Bookman Old Style" panose="02050604050505020204" pitchFamily="18" charset="0"/>
              </a:rPr>
              <a:t>Important indicators in cash flow analysis include the operations/net sales ratio, free cash flow, and comprehensive free cash flow coverage.</a:t>
            </a: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TotalTime>
  <Words>1694</Words>
  <Application>Microsoft Office PowerPoint</Application>
  <PresentationFormat>Widescreen</PresentationFormat>
  <Paragraphs>208</Paragraphs>
  <Slides>30</Slides>
  <Notes>30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Algerian</vt:lpstr>
      <vt:lpstr>Arial</vt:lpstr>
      <vt:lpstr>Bookman Old Style</vt:lpstr>
      <vt:lpstr>Calibri</vt:lpstr>
      <vt:lpstr>Twentieth Century</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Taher Umrethwala</dc:creator>
  <cp:lastModifiedBy>Fatema Porbunderwala</cp:lastModifiedBy>
  <cp:revision>8</cp:revision>
  <dcterms:created xsi:type="dcterms:W3CDTF">2017-01-05T13:17:27Z</dcterms:created>
  <dcterms:modified xsi:type="dcterms:W3CDTF">2024-03-01T12:38:07Z</dcterms:modified>
</cp:coreProperties>
</file>